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29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0.jpg"/><Relationship Id="rId4" Type="http://schemas.openxmlformats.org/officeDocument/2006/relationships/image" Target="../media/image66.png"/><Relationship Id="rId9" Type="http://schemas.openxmlformats.org/officeDocument/2006/relationships/image" Target="../media/image75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4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Relationship Id="rId6" Type="http://schemas.openxmlformats.org/officeDocument/2006/relationships/image" Target="../media/image7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4.png"/><Relationship Id="rId4" Type="http://schemas.openxmlformats.org/officeDocument/2006/relationships/image" Target="../media/image66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Relationship Id="rId6" Type="http://schemas.openxmlformats.org/officeDocument/2006/relationships/image" Target="../media/image82.png"/><Relationship Id="rId7" Type="http://schemas.openxmlformats.org/officeDocument/2006/relationships/image" Target="../media/image66.png"/><Relationship Id="rId8" Type="http://schemas.openxmlformats.org/officeDocument/2006/relationships/image" Target="../media/image9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9.jpg"/><Relationship Id="rId4" Type="http://schemas.openxmlformats.org/officeDocument/2006/relationships/image" Target="../media/image66.png"/><Relationship Id="rId5" Type="http://schemas.openxmlformats.org/officeDocument/2006/relationships/image" Target="../media/image86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jpg"/><Relationship Id="rId4" Type="http://schemas.openxmlformats.org/officeDocument/2006/relationships/image" Target="../media/image66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0.jpg"/><Relationship Id="rId4" Type="http://schemas.openxmlformats.org/officeDocument/2006/relationships/image" Target="../media/image66.png"/><Relationship Id="rId5" Type="http://schemas.openxmlformats.org/officeDocument/2006/relationships/image" Target="../media/image106.png"/><Relationship Id="rId6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6.png"/><Relationship Id="rId4" Type="http://schemas.openxmlformats.org/officeDocument/2006/relationships/image" Target="../media/image66.png"/><Relationship Id="rId5" Type="http://schemas.openxmlformats.org/officeDocument/2006/relationships/image" Target="../media/image99.png"/><Relationship Id="rId6" Type="http://schemas.openxmlformats.org/officeDocument/2006/relationships/image" Target="../media/image94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jpg"/><Relationship Id="rId10" Type="http://schemas.openxmlformats.org/officeDocument/2006/relationships/image" Target="../media/image105.jpg"/><Relationship Id="rId13" Type="http://schemas.openxmlformats.org/officeDocument/2006/relationships/image" Target="../media/image117.jpg"/><Relationship Id="rId1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104.jpg"/><Relationship Id="rId15" Type="http://schemas.openxmlformats.org/officeDocument/2006/relationships/image" Target="../media/image107.jpg"/><Relationship Id="rId14" Type="http://schemas.openxmlformats.org/officeDocument/2006/relationships/image" Target="../media/image111.jpg"/><Relationship Id="rId17" Type="http://schemas.openxmlformats.org/officeDocument/2006/relationships/image" Target="../media/image112.jpg"/><Relationship Id="rId16" Type="http://schemas.openxmlformats.org/officeDocument/2006/relationships/image" Target="../media/image113.jpg"/><Relationship Id="rId5" Type="http://schemas.openxmlformats.org/officeDocument/2006/relationships/image" Target="../media/image97.png"/><Relationship Id="rId6" Type="http://schemas.openxmlformats.org/officeDocument/2006/relationships/image" Target="../media/image102.png"/><Relationship Id="rId7" Type="http://schemas.openxmlformats.org/officeDocument/2006/relationships/image" Target="../media/image101.jpg"/><Relationship Id="rId8" Type="http://schemas.openxmlformats.org/officeDocument/2006/relationships/image" Target="../media/image10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2.jpg"/><Relationship Id="rId10" Type="http://schemas.openxmlformats.org/officeDocument/2006/relationships/image" Target="../media/image115.jpg"/><Relationship Id="rId13" Type="http://schemas.openxmlformats.org/officeDocument/2006/relationships/image" Target="../media/image120.jpg"/><Relationship Id="rId1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4.jpg"/><Relationship Id="rId4" Type="http://schemas.openxmlformats.org/officeDocument/2006/relationships/image" Target="../media/image110.jpg"/><Relationship Id="rId9" Type="http://schemas.openxmlformats.org/officeDocument/2006/relationships/image" Target="../media/image129.jpg"/><Relationship Id="rId5" Type="http://schemas.openxmlformats.org/officeDocument/2006/relationships/image" Target="../media/image116.jpg"/><Relationship Id="rId6" Type="http://schemas.openxmlformats.org/officeDocument/2006/relationships/image" Target="../media/image121.jpg"/><Relationship Id="rId7" Type="http://schemas.openxmlformats.org/officeDocument/2006/relationships/image" Target="../media/image119.jpg"/><Relationship Id="rId8" Type="http://schemas.openxmlformats.org/officeDocument/2006/relationships/image" Target="../media/image1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5.jp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28.png"/><Relationship Id="rId8" Type="http://schemas.openxmlformats.org/officeDocument/2006/relationships/image" Target="../media/image1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7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2.png"/><Relationship Id="rId4" Type="http://schemas.openxmlformats.org/officeDocument/2006/relationships/image" Target="../media/image137.jpg"/><Relationship Id="rId5" Type="http://schemas.openxmlformats.org/officeDocument/2006/relationships/image" Target="../media/image140.jpg"/><Relationship Id="rId6" Type="http://schemas.openxmlformats.org/officeDocument/2006/relationships/image" Target="../media/image1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9.png"/><Relationship Id="rId4" Type="http://schemas.openxmlformats.org/officeDocument/2006/relationships/image" Target="../media/image1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3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6" Type="http://schemas.openxmlformats.org/officeDocument/2006/relationships/image" Target="../media/image1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8.png"/><Relationship Id="rId4" Type="http://schemas.openxmlformats.org/officeDocument/2006/relationships/image" Target="../media/image143.png"/><Relationship Id="rId5" Type="http://schemas.openxmlformats.org/officeDocument/2006/relationships/image" Target="../media/image1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821757" y="-274322"/>
            <a:ext cx="7510463" cy="74485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056" y="1965071"/>
            <a:ext cx="3652838" cy="324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3290761" y="253484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22"/>
          <p:cNvGrpSpPr/>
          <p:nvPr/>
        </p:nvGrpSpPr>
        <p:grpSpPr>
          <a:xfrm>
            <a:off x="7251353" y="6858000"/>
            <a:ext cx="1826141" cy="2193635"/>
            <a:chOff x="7251353" y="2273717"/>
            <a:chExt cx="1826141" cy="2193635"/>
          </a:xfrm>
        </p:grpSpPr>
        <p:pic>
          <p:nvPicPr>
            <p:cNvPr id="214" name="Google Shape;21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2990" y="3227388"/>
              <a:ext cx="1233935" cy="12399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" name="Google Shape;215;p22"/>
            <p:cNvGrpSpPr/>
            <p:nvPr/>
          </p:nvGrpSpPr>
          <p:grpSpPr>
            <a:xfrm>
              <a:off x="7251353" y="2273717"/>
              <a:ext cx="1826141" cy="923330"/>
              <a:chOff x="7251353" y="2027059"/>
              <a:chExt cx="1826141" cy="923330"/>
            </a:xfrm>
          </p:grpSpPr>
          <p:sp>
            <p:nvSpPr>
              <p:cNvPr id="216" name="Google Shape;216;p22"/>
              <p:cNvSpPr/>
              <p:nvPr/>
            </p:nvSpPr>
            <p:spPr>
              <a:xfrm>
                <a:off x="7251353" y="2027059"/>
                <a:ext cx="182614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36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PREGNANT</a:t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7677447" y="2304058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36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MOM</a:t>
                </a:r>
                <a:endParaRPr b="1" sz="36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8" name="Google Shape;218;p22"/>
          <p:cNvSpPr txBox="1"/>
          <p:nvPr/>
        </p:nvSpPr>
        <p:spPr>
          <a:xfrm>
            <a:off x="3686174" y="6989446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915430" y="7348518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5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&amp; 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sz="2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857374" y="7957017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9726" y="1794570"/>
            <a:ext cx="2755708" cy="400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7078" y="2941379"/>
            <a:ext cx="4548706" cy="23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078" y="3269108"/>
            <a:ext cx="3697412" cy="23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6479" y="3950030"/>
            <a:ext cx="5765305" cy="2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5220" y="3620534"/>
            <a:ext cx="5555659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8810171" y="1855056"/>
            <a:ext cx="333829" cy="4006156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>
            <a:off x="3638015" y="2820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4"/>
          <p:cNvGrpSpPr/>
          <p:nvPr/>
        </p:nvGrpSpPr>
        <p:grpSpPr>
          <a:xfrm>
            <a:off x="443775" y="7022580"/>
            <a:ext cx="1845302" cy="2905299"/>
            <a:chOff x="443775" y="3098280"/>
            <a:chExt cx="1845302" cy="2905299"/>
          </a:xfrm>
        </p:grpSpPr>
        <p:pic>
          <p:nvPicPr>
            <p:cNvPr id="240" name="Google Shape;24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8689" y="3098280"/>
              <a:ext cx="1800388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4"/>
            <p:cNvSpPr/>
            <p:nvPr/>
          </p:nvSpPr>
          <p:spPr>
            <a:xfrm>
              <a:off x="443775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need to know their health condition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24"/>
          <p:cNvGrpSpPr/>
          <p:nvPr/>
        </p:nvGrpSpPr>
        <p:grpSpPr>
          <a:xfrm>
            <a:off x="2578606" y="7022580"/>
            <a:ext cx="1845302" cy="2905300"/>
            <a:chOff x="2578606" y="3098280"/>
            <a:chExt cx="1845302" cy="2905300"/>
          </a:xfrm>
        </p:grpSpPr>
        <p:pic>
          <p:nvPicPr>
            <p:cNvPr id="243" name="Google Shape;24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23521" y="3098280"/>
              <a:ext cx="180038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4"/>
            <p:cNvSpPr/>
            <p:nvPr/>
          </p:nvSpPr>
          <p:spPr>
            <a:xfrm>
              <a:off x="2578606" y="4987917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have complaints during pregnancy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4"/>
          <p:cNvGrpSpPr/>
          <p:nvPr/>
        </p:nvGrpSpPr>
        <p:grpSpPr>
          <a:xfrm>
            <a:off x="4735891" y="7022580"/>
            <a:ext cx="1845302" cy="2905299"/>
            <a:chOff x="4735891" y="3098280"/>
            <a:chExt cx="1845302" cy="2905299"/>
          </a:xfrm>
        </p:grpSpPr>
        <p:pic>
          <p:nvPicPr>
            <p:cNvPr id="246" name="Google Shape;24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58352" y="3098280"/>
              <a:ext cx="180038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4"/>
            <p:cNvSpPr/>
            <p:nvPr/>
          </p:nvSpPr>
          <p:spPr>
            <a:xfrm>
              <a:off x="4735891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never record their medical history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6893176" y="7027204"/>
            <a:ext cx="1845302" cy="2900675"/>
            <a:chOff x="6893176" y="3102904"/>
            <a:chExt cx="1845302" cy="2900675"/>
          </a:xfrm>
        </p:grpSpPr>
        <p:pic>
          <p:nvPicPr>
            <p:cNvPr id="249" name="Google Shape;249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93183" y="3102904"/>
              <a:ext cx="1800381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4"/>
            <p:cNvSpPr/>
            <p:nvPr/>
          </p:nvSpPr>
          <p:spPr>
            <a:xfrm>
              <a:off x="6893176" y="4987916"/>
              <a:ext cx="184530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should record their medical history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atic1.squarespace.com/static/52b3a367e4b01dead0d37366/t/534d8347e4b0347ef87f3b71/1397588836594/Green-Check-Magnified-Flat-Icon-by-Rockin-Monkey-Designs-of-San-Antonio.png" id="255" name="Google Shape;2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874361"/>
            <a:ext cx="2359025" cy="2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3010741" y="3740944"/>
            <a:ext cx="323999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6"/>
          <p:cNvGrpSpPr/>
          <p:nvPr/>
        </p:nvGrpSpPr>
        <p:grpSpPr>
          <a:xfrm>
            <a:off x="7251353" y="2273717"/>
            <a:ext cx="1826141" cy="923330"/>
            <a:chOff x="7251353" y="2027059"/>
            <a:chExt cx="1826141" cy="923330"/>
          </a:xfrm>
        </p:grpSpPr>
        <p:sp>
          <p:nvSpPr>
            <p:cNvPr id="266" name="Google Shape;266;p26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168793" y="7199506"/>
            <a:ext cx="1752404" cy="2333088"/>
            <a:chOff x="168793" y="2150606"/>
            <a:chExt cx="1752404" cy="2333088"/>
          </a:xfrm>
        </p:grpSpPr>
        <p:pic>
          <p:nvPicPr>
            <p:cNvPr descr="http://www.pnglogo.com/wp-content/uploads/2015/11/Woman-Doctor-PNG-04617.png" id="269" name="Google Shape;26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00800" y="2939709"/>
              <a:ext cx="1520825" cy="1543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6"/>
            <p:cNvSpPr/>
            <p:nvPr/>
          </p:nvSpPr>
          <p:spPr>
            <a:xfrm>
              <a:off x="168793" y="2150606"/>
              <a:ext cx="17524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OBSTETRICIANS</a:t>
              </a:r>
              <a:endParaRPr/>
            </a:p>
          </p:txBody>
        </p:sp>
      </p:grpSp>
      <p:grpSp>
        <p:nvGrpSpPr>
          <p:cNvPr id="271" name="Google Shape;271;p26"/>
          <p:cNvGrpSpPr/>
          <p:nvPr/>
        </p:nvGrpSpPr>
        <p:grpSpPr>
          <a:xfrm>
            <a:off x="218146" y="9951234"/>
            <a:ext cx="3795623" cy="764668"/>
            <a:chOff x="218146" y="4902334"/>
            <a:chExt cx="3795623" cy="764668"/>
          </a:xfrm>
        </p:grpSpPr>
        <p:sp>
          <p:nvSpPr>
            <p:cNvPr id="272" name="Google Shape;272;p26"/>
            <p:cNvSpPr/>
            <p:nvPr/>
          </p:nvSpPr>
          <p:spPr>
            <a:xfrm>
              <a:off x="1026869" y="4928338"/>
              <a:ext cx="29869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Manufacturing of Products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Research and Development Costs</a:t>
              </a:r>
              <a:endParaRPr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Staff Payment</a:t>
              </a:r>
              <a:endParaRPr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ttp://pngimg.com/upload/money_PNG3537.png" id="273" name="Google Shape;273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218146" y="4902334"/>
              <a:ext cx="743066" cy="746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6"/>
          <p:cNvGrpSpPr/>
          <p:nvPr/>
        </p:nvGrpSpPr>
        <p:grpSpPr>
          <a:xfrm>
            <a:off x="4724287" y="9977238"/>
            <a:ext cx="2715990" cy="695325"/>
            <a:chOff x="4724287" y="4928338"/>
            <a:chExt cx="2715990" cy="695325"/>
          </a:xfrm>
        </p:grpSpPr>
        <p:pic>
          <p:nvPicPr>
            <p:cNvPr descr="http://www.smokesation.com/product_images/uploaded_images/Money.PNG" id="275" name="Google Shape;2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24287" y="4928338"/>
              <a:ext cx="635113" cy="69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6"/>
            <p:cNvSpPr/>
            <p:nvPr/>
          </p:nvSpPr>
          <p:spPr>
            <a:xfrm>
              <a:off x="5622151" y="5044872"/>
              <a:ext cx="18181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PRODUCT SALES</a:t>
              </a:r>
              <a:endParaRPr/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3686174" y="2143545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915430" y="2196941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5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1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857374" y="3544386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3686174" y="7957018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Giving Medical Record</a:t>
            </a:r>
            <a:endParaRPr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/>
          <p:nvPr/>
        </p:nvSpPr>
        <p:spPr>
          <a:xfrm>
            <a:off x="2957732" y="-29950"/>
            <a:ext cx="3353803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12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145" y="3399326"/>
            <a:ext cx="433137" cy="43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2723" y="3329368"/>
            <a:ext cx="400874" cy="503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892173" y="3853696"/>
            <a:ext cx="3137083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Not only giving informations but also </a:t>
            </a:r>
            <a:r>
              <a:rPr b="1" lang="id-ID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REMINDING </a:t>
            </a: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pregnant moms about their diet, exercise, and doctor visit schedule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5479801" y="3850257"/>
            <a:ext cx="28467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Provide a direct </a:t>
            </a:r>
            <a:r>
              <a:rPr b="1"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ONLINE CONSULTATION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27"/>
          <p:cNvGrpSpPr/>
          <p:nvPr/>
        </p:nvGrpSpPr>
        <p:grpSpPr>
          <a:xfrm>
            <a:off x="3002738" y="874149"/>
            <a:ext cx="3366553" cy="2022086"/>
            <a:chOff x="3595481" y="1485627"/>
            <a:chExt cx="2574780" cy="1546515"/>
          </a:xfrm>
        </p:grpSpPr>
        <p:sp>
          <p:nvSpPr>
            <p:cNvPr id="291" name="Google Shape;291;p27"/>
            <p:cNvSpPr/>
            <p:nvPr/>
          </p:nvSpPr>
          <p:spPr>
            <a:xfrm>
              <a:off x="3595481" y="1485627"/>
              <a:ext cx="2573611" cy="1424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b="1" sz="11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660402" y="2325968"/>
              <a:ext cx="2509859" cy="70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5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PROPOSITION</a:t>
              </a:r>
              <a:endParaRPr b="1" sz="5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3" name="Google Shape;293;p27"/>
          <p:cNvCxnSpPr/>
          <p:nvPr/>
        </p:nvCxnSpPr>
        <p:spPr>
          <a:xfrm>
            <a:off x="4650744" y="3213992"/>
            <a:ext cx="34506" cy="2415824"/>
          </a:xfrm>
          <a:prstGeom prst="straightConnector1">
            <a:avLst/>
          </a:prstGeom>
          <a:noFill/>
          <a:ln cap="flat" cmpd="sng" w="57150">
            <a:solidFill>
              <a:srgbClr val="BA001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8"/>
          <p:cNvGrpSpPr/>
          <p:nvPr/>
        </p:nvGrpSpPr>
        <p:grpSpPr>
          <a:xfrm>
            <a:off x="1178679" y="6858000"/>
            <a:ext cx="7152521" cy="888994"/>
            <a:chOff x="1221119" y="1635653"/>
            <a:chExt cx="7152521" cy="888994"/>
          </a:xfrm>
        </p:grpSpPr>
        <p:pic>
          <p:nvPicPr>
            <p:cNvPr id="299" name="Google Shape;29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1119" y="1635653"/>
              <a:ext cx="765218" cy="765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1975992" y="1693650"/>
              <a:ext cx="1828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  <a:r>
                <a:rPr b="1" lang="id-ID" sz="4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3183465" y="1828097"/>
              <a:ext cx="51901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having differences in their dietary habit  during  pregnancy</a:t>
              </a:r>
              <a:endParaRPr b="0" i="0" sz="2400" u="none" cap="none" strike="noStrike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180478" y="8449022"/>
            <a:ext cx="7298448" cy="906149"/>
            <a:chOff x="1203868" y="3865029"/>
            <a:chExt cx="7298448" cy="906149"/>
          </a:xfrm>
        </p:grpSpPr>
        <p:pic>
          <p:nvPicPr>
            <p:cNvPr id="303" name="Google Shape;30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03868" y="3865029"/>
              <a:ext cx="882908" cy="882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8"/>
            <p:cNvSpPr/>
            <p:nvPr/>
          </p:nvSpPr>
          <p:spPr>
            <a:xfrm>
              <a:off x="1509583" y="3940181"/>
              <a:ext cx="21515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ONLINE</a:t>
              </a:r>
              <a:endParaRPr b="1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048000" y="4107017"/>
              <a:ext cx="54543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need fast information through mobile phone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28"/>
          <p:cNvGrpSpPr/>
          <p:nvPr/>
        </p:nvGrpSpPr>
        <p:grpSpPr>
          <a:xfrm>
            <a:off x="1241032" y="9319784"/>
            <a:ext cx="6322315" cy="851660"/>
            <a:chOff x="1264422" y="5120745"/>
            <a:chExt cx="6322315" cy="851660"/>
          </a:xfrm>
        </p:grpSpPr>
        <p:pic>
          <p:nvPicPr>
            <p:cNvPr id="307" name="Google Shape;30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4422" y="5120745"/>
              <a:ext cx="678616" cy="851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8"/>
            <p:cNvSpPr/>
            <p:nvPr/>
          </p:nvSpPr>
          <p:spPr>
            <a:xfrm>
              <a:off x="1978379" y="5138627"/>
              <a:ext cx="188545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b="1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235866" y="5320669"/>
              <a:ext cx="43508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need real time consultation with doctor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28"/>
          <p:cNvGrpSpPr/>
          <p:nvPr/>
        </p:nvGrpSpPr>
        <p:grpSpPr>
          <a:xfrm>
            <a:off x="1249489" y="7665901"/>
            <a:ext cx="6732461" cy="830997"/>
            <a:chOff x="1272879" y="2736853"/>
            <a:chExt cx="6732461" cy="830997"/>
          </a:xfrm>
        </p:grpSpPr>
        <p:pic>
          <p:nvPicPr>
            <p:cNvPr id="311" name="Google Shape;31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2879" y="2780750"/>
              <a:ext cx="599177" cy="599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8"/>
            <p:cNvSpPr/>
            <p:nvPr/>
          </p:nvSpPr>
          <p:spPr>
            <a:xfrm>
              <a:off x="1467673" y="2736853"/>
              <a:ext cx="27430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586886" y="2851726"/>
              <a:ext cx="4418454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 not have reminder and fix schedule about their diet, exercise and doctor visit</a:t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28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/>
          <p:nvPr/>
        </p:nvSpPr>
        <p:spPr>
          <a:xfrm>
            <a:off x="3638015" y="2820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9"/>
          <p:cNvGrpSpPr/>
          <p:nvPr/>
        </p:nvGrpSpPr>
        <p:grpSpPr>
          <a:xfrm>
            <a:off x="790420" y="6846988"/>
            <a:ext cx="1313769" cy="3693940"/>
            <a:chOff x="790420" y="2805102"/>
            <a:chExt cx="1313769" cy="3693940"/>
          </a:xfrm>
        </p:grpSpPr>
        <p:pic>
          <p:nvPicPr>
            <p:cNvPr id="323" name="Google Shape;32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6707" y="2805102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9"/>
            <p:cNvSpPr txBox="1"/>
            <p:nvPr/>
          </p:nvSpPr>
          <p:spPr>
            <a:xfrm>
              <a:off x="790420" y="5573148"/>
              <a:ext cx="1313769" cy="9258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Have differences in their dietary habit  during  pregnancy</a:t>
              </a:r>
              <a:endParaRPr/>
            </a:p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9"/>
          <p:cNvGrpSpPr/>
          <p:nvPr/>
        </p:nvGrpSpPr>
        <p:grpSpPr>
          <a:xfrm>
            <a:off x="1992528" y="6846988"/>
            <a:ext cx="1313769" cy="3360516"/>
            <a:chOff x="1992528" y="2805102"/>
            <a:chExt cx="1313769" cy="3360516"/>
          </a:xfrm>
        </p:grpSpPr>
        <p:pic>
          <p:nvPicPr>
            <p:cNvPr id="326" name="Google Shape;32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71593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 txBox="1"/>
            <p:nvPr/>
          </p:nvSpPr>
          <p:spPr>
            <a:xfrm>
              <a:off x="1992528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There is main menu during pregnancy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3189874" y="6846988"/>
            <a:ext cx="1313769" cy="3360516"/>
            <a:chOff x="3189874" y="2805102"/>
            <a:chExt cx="1313769" cy="3360516"/>
          </a:xfrm>
        </p:grpSpPr>
        <p:pic>
          <p:nvPicPr>
            <p:cNvPr id="329" name="Google Shape;32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68939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9"/>
            <p:cNvSpPr txBox="1"/>
            <p:nvPr/>
          </p:nvSpPr>
          <p:spPr>
            <a:xfrm>
              <a:off x="3189874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 not have fix eating and daily activities schedule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29"/>
          <p:cNvGrpSpPr/>
          <p:nvPr/>
        </p:nvGrpSpPr>
        <p:grpSpPr>
          <a:xfrm>
            <a:off x="4389998" y="6846988"/>
            <a:ext cx="1313769" cy="3360516"/>
            <a:chOff x="4389998" y="2805102"/>
            <a:chExt cx="1313769" cy="3360516"/>
          </a:xfrm>
        </p:grpSpPr>
        <p:pic>
          <p:nvPicPr>
            <p:cNvPr id="332" name="Google Shape;332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66285" y="2805102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9"/>
            <p:cNvSpPr txBox="1"/>
            <p:nvPr/>
          </p:nvSpPr>
          <p:spPr>
            <a:xfrm>
              <a:off x="4389998" y="5573148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special reminder for daily activities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29"/>
          <p:cNvGrpSpPr/>
          <p:nvPr/>
        </p:nvGrpSpPr>
        <p:grpSpPr>
          <a:xfrm>
            <a:off x="5584566" y="6846988"/>
            <a:ext cx="1313769" cy="3527228"/>
            <a:chOff x="5584566" y="2805102"/>
            <a:chExt cx="1313769" cy="3527228"/>
          </a:xfrm>
        </p:grpSpPr>
        <p:pic>
          <p:nvPicPr>
            <p:cNvPr id="335" name="Google Shape;335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63631" y="2805102"/>
              <a:ext cx="755641" cy="2771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9"/>
            <p:cNvSpPr txBox="1"/>
            <p:nvPr/>
          </p:nvSpPr>
          <p:spPr>
            <a:xfrm>
              <a:off x="5584566" y="5573148"/>
              <a:ext cx="1313769" cy="759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fast information through mobile phone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9"/>
          <p:cNvGrpSpPr/>
          <p:nvPr/>
        </p:nvGrpSpPr>
        <p:grpSpPr>
          <a:xfrm>
            <a:off x="6789452" y="6858000"/>
            <a:ext cx="1313769" cy="3349504"/>
            <a:chOff x="6789452" y="6858000"/>
            <a:chExt cx="1313769" cy="3349504"/>
          </a:xfrm>
        </p:grpSpPr>
        <p:sp>
          <p:nvSpPr>
            <p:cNvPr id="338" name="Google Shape;338;p29"/>
            <p:cNvSpPr txBox="1"/>
            <p:nvPr/>
          </p:nvSpPr>
          <p:spPr>
            <a:xfrm>
              <a:off x="6789452" y="9615034"/>
              <a:ext cx="1313769" cy="592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real time consultation with doctor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" name="Google Shape;339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68515" y="6858000"/>
              <a:ext cx="761197" cy="27719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atic1.squarespace.com/static/52b3a367e4b01dead0d37366/t/534d8347e4b0347ef87f3b71/1397588836594/Green-Check-Magnified-Flat-Icon-by-Rockin-Monkey-Designs-of-San-Antonio.png" id="344" name="Google Shape;3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874361"/>
            <a:ext cx="2359025" cy="23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3010741" y="3740944"/>
            <a:ext cx="323999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1"/>
          <p:cNvGrpSpPr/>
          <p:nvPr/>
        </p:nvGrpSpPr>
        <p:grpSpPr>
          <a:xfrm>
            <a:off x="7251353" y="1867726"/>
            <a:ext cx="1826141" cy="923330"/>
            <a:chOff x="7251353" y="2027059"/>
            <a:chExt cx="1826141" cy="923330"/>
          </a:xfrm>
        </p:grpSpPr>
        <p:sp>
          <p:nvSpPr>
            <p:cNvPr id="354" name="Google Shape;354;p31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356" name="Google Shape;3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/>
          <p:nvPr/>
        </p:nvSpPr>
        <p:spPr>
          <a:xfrm>
            <a:off x="168793" y="2024476"/>
            <a:ext cx="17524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05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Staff Payment</a:t>
            </a:r>
            <a:endParaRPr/>
          </a:p>
        </p:txBody>
      </p:sp>
      <p:pic>
        <p:nvPicPr>
          <p:cNvPr descr="http://pngimg.com/upload/money_PNG3537.png" id="359" name="Google Shape;35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360" name="Google Shape;36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1"/>
          <p:cNvSpPr/>
          <p:nvPr/>
        </p:nvSpPr>
        <p:spPr>
          <a:xfrm>
            <a:off x="5604667" y="4843068"/>
            <a:ext cx="18181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 SALES</a:t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2007231" y="7043778"/>
            <a:ext cx="1587294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20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2464863" y="7484542"/>
            <a:ext cx="61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 b="1"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176760" y="7138159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5601544" y="7954133"/>
            <a:ext cx="1572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5428134" y="7256657"/>
            <a:ext cx="2300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8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1018109" y="7724375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Raw Material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Maintenance cost</a:t>
            </a:r>
            <a:endParaRPr b="1" sz="14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5428134" y="7601444"/>
            <a:ext cx="1499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800">
              <a:solidFill>
                <a:srgbClr val="11A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857374" y="346609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3686174" y="2143545"/>
            <a:ext cx="1828800" cy="647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Tool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3686174" y="3169173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Giving Medical Record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3646550" y="7484542"/>
            <a:ext cx="1828800" cy="8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which provides information for pregnant mom about their activity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3646550" y="8355678"/>
            <a:ext cx="1828800" cy="303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Reminder</a:t>
            </a:r>
            <a:endParaRPr b="1" sz="2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3646550" y="8473675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Direct consultation </a:t>
            </a:r>
            <a:r>
              <a:rPr lang="id-ID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with the doctor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3646550" y="8894005"/>
            <a:ext cx="18288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Provide </a:t>
            </a:r>
            <a:r>
              <a:rPr b="1"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food and 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baverages </a:t>
            </a:r>
            <a:r>
              <a:rPr lang="id-ID" sz="16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16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3653237" y="7283598"/>
            <a:ext cx="1828800" cy="303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Advertising Space</a:t>
            </a:r>
            <a:endParaRPr b="1" sz="2000">
              <a:solidFill>
                <a:srgbClr val="11A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7288384" y="7028371"/>
            <a:ext cx="1625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rgbClr val="11A6AB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5364013" y="6904458"/>
            <a:ext cx="21916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APPLICATION SALES</a:t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5935769" y="8701607"/>
            <a:ext cx="1058302" cy="50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4072187" y="12715254"/>
            <a:ext cx="2950588" cy="630942"/>
            <a:chOff x="3993034" y="5681663"/>
            <a:chExt cx="2950588" cy="630942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3034" y="5689918"/>
              <a:ext cx="584732" cy="607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4"/>
            <p:cNvSpPr txBox="1"/>
            <p:nvPr/>
          </p:nvSpPr>
          <p:spPr>
            <a:xfrm>
              <a:off x="4688901" y="5681663"/>
              <a:ext cx="2254721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UNIVERSITAS</a:t>
              </a:r>
              <a:endParaRPr/>
            </a:p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GADJAH</a:t>
              </a:r>
              <a:endParaRPr/>
            </a:p>
            <a:p>
              <a:pPr indent="0" lvl="0" marL="0" marR="0" rtl="0" algn="l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6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MADA</a:t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633334" y="5712143"/>
              <a:ext cx="45719" cy="528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4"/>
          <p:cNvGrpSpPr/>
          <p:nvPr/>
        </p:nvGrpSpPr>
        <p:grpSpPr>
          <a:xfrm>
            <a:off x="3834621" y="7238151"/>
            <a:ext cx="3707606" cy="1800000"/>
            <a:chOff x="3834621" y="456351"/>
            <a:chExt cx="3707606" cy="1800000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4621" y="456351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4"/>
            <p:cNvSpPr txBox="1"/>
            <p:nvPr/>
          </p:nvSpPr>
          <p:spPr>
            <a:xfrm>
              <a:off x="5556170" y="1106282"/>
              <a:ext cx="1986057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Nissa Amelia Pahlevy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Executive Officer</a:t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795110" y="9714650"/>
            <a:ext cx="1947392" cy="2452085"/>
            <a:chOff x="795110" y="2932850"/>
            <a:chExt cx="1947392" cy="2452085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8083" y="2932850"/>
              <a:ext cx="180144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795110" y="4661660"/>
              <a:ext cx="1947392" cy="72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Bagus Avianto Putra 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Creative Design 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 Marketing</a:t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2849296" y="9714650"/>
            <a:ext cx="1800000" cy="2259725"/>
            <a:chOff x="2849296" y="2932850"/>
            <a:chExt cx="1800000" cy="2259725"/>
          </a:xfrm>
        </p:grpSpPr>
        <p:pic>
          <p:nvPicPr>
            <p:cNvPr id="101" name="Google Shape;101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49296" y="2932850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 txBox="1"/>
            <p:nvPr/>
          </p:nvSpPr>
          <p:spPr>
            <a:xfrm>
              <a:off x="3133937" y="4661660"/>
              <a:ext cx="1303690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Irfan Haris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Research </a:t>
              </a: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4829063" y="9714650"/>
            <a:ext cx="1800000" cy="2259725"/>
            <a:chOff x="4829063" y="2932850"/>
            <a:chExt cx="1800000" cy="2259725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29063" y="2932850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4905666" y="4661660"/>
              <a:ext cx="1646797" cy="530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Fury Oktria Putra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Production 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6808829" y="9714650"/>
            <a:ext cx="1801447" cy="2452084"/>
            <a:chOff x="6808829" y="2932850"/>
            <a:chExt cx="1801447" cy="2452084"/>
          </a:xfrm>
        </p:grpSpPr>
        <p:pic>
          <p:nvPicPr>
            <p:cNvPr id="107" name="Google Shape;10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08829" y="2932850"/>
              <a:ext cx="1801447" cy="18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4"/>
            <p:cNvSpPr txBox="1"/>
            <p:nvPr/>
          </p:nvSpPr>
          <p:spPr>
            <a:xfrm>
              <a:off x="7045684" y="4661659"/>
              <a:ext cx="1327735" cy="72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id-ID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Nindya Dini P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Chief of Financial</a:t>
              </a:r>
              <a:endParaRPr/>
            </a:p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Officer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3386828" y="1104038"/>
            <a:ext cx="2736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2663071" y="-7257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11" y="1775998"/>
            <a:ext cx="6742240" cy="4752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2"/>
          <p:cNvSpPr/>
          <p:nvPr/>
        </p:nvSpPr>
        <p:spPr>
          <a:xfrm>
            <a:off x="4140200" y="5238750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2766060" y="1866900"/>
            <a:ext cx="899160" cy="29718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2737784" y="1809032"/>
            <a:ext cx="955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Apps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856343" y="2209142"/>
            <a:ext cx="7286171" cy="3453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5" y="1811924"/>
            <a:ext cx="6742800" cy="354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/>
          <p:nvPr/>
        </p:nvSpPr>
        <p:spPr>
          <a:xfrm>
            <a:off x="6633698" y="2626977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3386828" y="1104038"/>
            <a:ext cx="2736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2663071" y="-7257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2785110" y="1895475"/>
            <a:ext cx="899160" cy="29718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2775884" y="1856657"/>
            <a:ext cx="955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Apps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942565" y="0"/>
            <a:ext cx="543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HYPOTHESES</a:t>
            </a:r>
            <a:endParaRPr b="1" sz="9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34"/>
          <p:cNvGrpSpPr/>
          <p:nvPr/>
        </p:nvGrpSpPr>
        <p:grpSpPr>
          <a:xfrm>
            <a:off x="2127529" y="8097850"/>
            <a:ext cx="4309405" cy="2635639"/>
            <a:chOff x="2298979" y="1649425"/>
            <a:chExt cx="4309405" cy="2635639"/>
          </a:xfrm>
        </p:grpSpPr>
        <p:pic>
          <p:nvPicPr>
            <p:cNvPr id="410" name="Google Shape;41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37377" y="1649425"/>
              <a:ext cx="1337410" cy="1337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34"/>
            <p:cNvSpPr/>
            <p:nvPr/>
          </p:nvSpPr>
          <p:spPr>
            <a:xfrm>
              <a:off x="3357869" y="2947654"/>
              <a:ext cx="26901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CHANNEL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2298979" y="3454067"/>
              <a:ext cx="43094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Pregnant moms know how to pay paid application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75" y="133350"/>
            <a:ext cx="2832825" cy="26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3638015" y="180460"/>
            <a:ext cx="418415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1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3638015" y="1457981"/>
            <a:ext cx="41376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100 RESPONDENTS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35"/>
          <p:cNvGrpSpPr/>
          <p:nvPr/>
        </p:nvGrpSpPr>
        <p:grpSpPr>
          <a:xfrm>
            <a:off x="3978280" y="7726087"/>
            <a:ext cx="3218175" cy="2857500"/>
            <a:chOff x="3343280" y="2667041"/>
            <a:chExt cx="3218175" cy="2857500"/>
          </a:xfrm>
        </p:grpSpPr>
        <p:pic>
          <p:nvPicPr>
            <p:cNvPr id="421" name="Google Shape;421;p35"/>
            <p:cNvPicPr preferRelativeResize="0"/>
            <p:nvPr/>
          </p:nvPicPr>
          <p:blipFill rotWithShape="1">
            <a:blip r:embed="rId4">
              <a:alphaModFix/>
            </a:blip>
            <a:srcRect b="0" l="0" r="0" t="11406"/>
            <a:stretch/>
          </p:blipFill>
          <p:spPr>
            <a:xfrm>
              <a:off x="3343280" y="2667041"/>
              <a:ext cx="755641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5"/>
            <p:cNvSpPr/>
            <p:nvPr/>
          </p:nvSpPr>
          <p:spPr>
            <a:xfrm>
              <a:off x="4098921" y="2787741"/>
              <a:ext cx="2462534" cy="2015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81%</a:t>
              </a:r>
              <a:endParaRPr b="1" sz="1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579754" y="4095791"/>
              <a:ext cx="2981701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Pregnant moms did not know </a:t>
              </a:r>
              <a:endParaRPr/>
            </a:p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id-ID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to pay paid application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224" y="1911151"/>
            <a:ext cx="2359025" cy="228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3046808" y="1043364"/>
            <a:ext cx="31678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3215123" y="3740944"/>
            <a:ext cx="2831224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NO!</a:t>
            </a:r>
            <a:endParaRPr b="1"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7"/>
          <p:cNvGrpSpPr/>
          <p:nvPr/>
        </p:nvGrpSpPr>
        <p:grpSpPr>
          <a:xfrm>
            <a:off x="7343524" y="1867726"/>
            <a:ext cx="1641796" cy="861774"/>
            <a:chOff x="7343524" y="2027059"/>
            <a:chExt cx="1641796" cy="861774"/>
          </a:xfrm>
        </p:grpSpPr>
        <p:sp>
          <p:nvSpPr>
            <p:cNvPr id="438" name="Google Shape;438;p37"/>
            <p:cNvSpPr/>
            <p:nvPr/>
          </p:nvSpPr>
          <p:spPr>
            <a:xfrm>
              <a:off x="7343524" y="2027059"/>
              <a:ext cx="16417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721528" y="2304058"/>
              <a:ext cx="89159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440" name="Google Shape;44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/>
          <p:nvPr/>
        </p:nvSpPr>
        <p:spPr>
          <a:xfrm>
            <a:off x="297033" y="2024476"/>
            <a:ext cx="1495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442" name="Google Shape;442;p37"/>
          <p:cNvSpPr/>
          <p:nvPr/>
        </p:nvSpPr>
        <p:spPr>
          <a:xfrm>
            <a:off x="984895" y="4982852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and Development Costs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Staff Payment</a:t>
            </a:r>
            <a:endParaRPr/>
          </a:p>
        </p:txBody>
      </p:sp>
      <p:pic>
        <p:nvPicPr>
          <p:cNvPr descr="http://pngimg.com/upload/money_PNG3537.png" id="443" name="Google Shape;44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444" name="Google Shape;44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/>
          <p:nvPr/>
        </p:nvSpPr>
        <p:spPr>
          <a:xfrm>
            <a:off x="2075358" y="2211570"/>
            <a:ext cx="1451038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446" name="Google Shape;446;p37"/>
          <p:cNvSpPr/>
          <p:nvPr/>
        </p:nvSpPr>
        <p:spPr>
          <a:xfrm>
            <a:off x="3015266" y="223898"/>
            <a:ext cx="29546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7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2464863" y="3533839"/>
            <a:ext cx="4844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294937" y="2275000"/>
            <a:ext cx="14638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449" name="Google Shape;449;p37"/>
          <p:cNvSpPr/>
          <p:nvPr/>
        </p:nvSpPr>
        <p:spPr>
          <a:xfrm>
            <a:off x="5671274" y="3451395"/>
            <a:ext cx="1433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5501071" y="5066215"/>
            <a:ext cx="20617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2478345" y="4949951"/>
            <a:ext cx="1185567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/>
          </a:p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Raw Material</a:t>
            </a:r>
            <a:endParaRPr/>
          </a:p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Maintenance cost</a:t>
            </a:r>
            <a:endParaRPr b="1"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5501071" y="5265831"/>
            <a:ext cx="13532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1857374" y="3385085"/>
            <a:ext cx="1828800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37"/>
          <p:cNvGrpSpPr/>
          <p:nvPr/>
        </p:nvGrpSpPr>
        <p:grpSpPr>
          <a:xfrm>
            <a:off x="3646550" y="1986099"/>
            <a:ext cx="1868424" cy="1633016"/>
            <a:chOff x="3646550" y="1986099"/>
            <a:chExt cx="1868424" cy="1633016"/>
          </a:xfrm>
        </p:grpSpPr>
        <p:sp>
          <p:nvSpPr>
            <p:cNvPr id="456" name="Google Shape;456;p37"/>
            <p:cNvSpPr txBox="1"/>
            <p:nvPr/>
          </p:nvSpPr>
          <p:spPr>
            <a:xfrm>
              <a:off x="3686174" y="2776157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Giving Medical Record</a:t>
              </a:r>
              <a:endPara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7"/>
            <p:cNvSpPr txBox="1"/>
            <p:nvPr/>
          </p:nvSpPr>
          <p:spPr>
            <a:xfrm>
              <a:off x="3646550" y="1986099"/>
              <a:ext cx="1828800" cy="810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MOBILE APPLICATION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which provides information for pregnant mom about their activity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 txBox="1"/>
            <p:nvPr/>
          </p:nvSpPr>
          <p:spPr>
            <a:xfrm>
              <a:off x="3668324" y="3012218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7"/>
            <p:cNvSpPr txBox="1"/>
            <p:nvPr/>
          </p:nvSpPr>
          <p:spPr>
            <a:xfrm>
              <a:off x="3646550" y="3219005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Direct consultation </a:t>
              </a: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with the doctor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7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37"/>
          <p:cNvGrpSpPr/>
          <p:nvPr/>
        </p:nvGrpSpPr>
        <p:grpSpPr>
          <a:xfrm>
            <a:off x="3646550" y="3567006"/>
            <a:ext cx="1835487" cy="823136"/>
            <a:chOff x="3646550" y="3567006"/>
            <a:chExt cx="1835487" cy="823136"/>
          </a:xfrm>
        </p:grpSpPr>
        <p:sp>
          <p:nvSpPr>
            <p:cNvPr id="462" name="Google Shape;462;p37"/>
            <p:cNvSpPr txBox="1"/>
            <p:nvPr/>
          </p:nvSpPr>
          <p:spPr>
            <a:xfrm>
              <a:off x="3646550" y="3567006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Provide </a:t>
              </a: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food and </a:t>
              </a:r>
              <a:endParaRPr/>
            </a:p>
            <a:p>
              <a:pPr indent="0" lvl="0" marL="0" marR="0" rtl="0" algn="ctr">
                <a:lnSpc>
                  <a:spcPct val="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baverages </a:t>
              </a:r>
              <a:r>
                <a:rPr lang="id-ID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for pregnant mom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7"/>
            <p:cNvSpPr txBox="1"/>
            <p:nvPr/>
          </p:nvSpPr>
          <p:spPr>
            <a:xfrm>
              <a:off x="3653237" y="4118273"/>
              <a:ext cx="1828800" cy="27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Advertising Space</a:t>
              </a:r>
              <a:endParaRPr b="1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37"/>
          <p:cNvSpPr/>
          <p:nvPr/>
        </p:nvSpPr>
        <p:spPr>
          <a:xfrm>
            <a:off x="7392579" y="2541478"/>
            <a:ext cx="14173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5501071" y="4785842"/>
            <a:ext cx="17524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5903710" y="1980303"/>
            <a:ext cx="96853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467" name="Google Shape;467;p37"/>
          <p:cNvSpPr txBox="1"/>
          <p:nvPr/>
        </p:nvSpPr>
        <p:spPr>
          <a:xfrm>
            <a:off x="5500737" y="721156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8536" y="1988961"/>
            <a:ext cx="2126928" cy="256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9277350" y="5905500"/>
            <a:ext cx="9734550" cy="1213562"/>
          </a:xfrm>
          <a:prstGeom prst="rect">
            <a:avLst/>
          </a:prstGeom>
          <a:solidFill>
            <a:srgbClr val="188A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76909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748" y="-757305"/>
            <a:ext cx="3375775" cy="66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258" y="7119062"/>
            <a:ext cx="2287078" cy="24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0"/>
          <p:cNvPicPr preferRelativeResize="0"/>
          <p:nvPr/>
        </p:nvPicPr>
        <p:blipFill rotWithShape="1">
          <a:blip r:embed="rId4">
            <a:alphaModFix/>
          </a:blip>
          <a:srcRect b="0" l="0" r="0" t="40590"/>
          <a:stretch/>
        </p:blipFill>
        <p:spPr>
          <a:xfrm>
            <a:off x="5249430" y="2064686"/>
            <a:ext cx="3670707" cy="31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0"/>
          <p:cNvPicPr preferRelativeResize="0"/>
          <p:nvPr/>
        </p:nvPicPr>
        <p:blipFill rotWithShape="1">
          <a:blip r:embed="rId6">
            <a:alphaModFix/>
          </a:blip>
          <a:srcRect b="423" l="0" r="0" t="353"/>
          <a:stretch/>
        </p:blipFill>
        <p:spPr>
          <a:xfrm>
            <a:off x="1989137" y="1358900"/>
            <a:ext cx="2161581" cy="384920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 txBox="1"/>
          <p:nvPr/>
        </p:nvSpPr>
        <p:spPr>
          <a:xfrm>
            <a:off x="6446012" y="2554515"/>
            <a:ext cx="14446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NISSAAMELIA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6446012" y="3152066"/>
            <a:ext cx="12891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.............</a:t>
            </a:r>
            <a:endParaRPr b="1" sz="3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 rotWithShape="1">
          <a:blip r:embed="rId5">
            <a:alphaModFix/>
          </a:blip>
          <a:srcRect b="0" l="0" r="0" t="396"/>
          <a:stretch/>
        </p:blipFill>
        <p:spPr>
          <a:xfrm>
            <a:off x="1984139" y="1323206"/>
            <a:ext cx="2166875" cy="388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 rotWithShape="1">
          <a:blip r:embed="rId6">
            <a:alphaModFix/>
          </a:blip>
          <a:srcRect b="14711" l="0" r="0" t="12778"/>
          <a:stretch/>
        </p:blipFill>
        <p:spPr>
          <a:xfrm>
            <a:off x="5135246" y="1224849"/>
            <a:ext cx="3345506" cy="398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 txBox="1"/>
          <p:nvPr/>
        </p:nvSpPr>
        <p:spPr>
          <a:xfrm>
            <a:off x="6350762" y="2655346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 AMELIA PAHLEVY</a:t>
            </a:r>
            <a:endParaRPr sz="1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6446012" y="3152066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6350762" y="3310232"/>
            <a:ext cx="16369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nissaamelia@gmail.com</a:t>
            </a:r>
            <a:endParaRPr sz="16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6982345" y="3965118"/>
            <a:ext cx="3738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 sz="20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6944674" y="4620004"/>
            <a:ext cx="4683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165</a:t>
            </a:r>
            <a:endParaRPr sz="20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4068669"/>
            <a:ext cx="7696200" cy="2789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067801" y="163641"/>
            <a:ext cx="34671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d-ID" sz="5400" u="none" cap="none" strike="noStrike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OUR VISION</a:t>
            </a:r>
            <a:endParaRPr i="1" sz="4000">
              <a:solidFill>
                <a:srgbClr val="C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819525" y="1714500"/>
            <a:ext cx="1657350" cy="1657350"/>
            <a:chOff x="3819525" y="1714500"/>
            <a:chExt cx="1657350" cy="1657350"/>
          </a:xfrm>
        </p:grpSpPr>
        <p:sp>
          <p:nvSpPr>
            <p:cNvPr id="116" name="Google Shape;116;p15"/>
            <p:cNvSpPr/>
            <p:nvPr/>
          </p:nvSpPr>
          <p:spPr>
            <a:xfrm>
              <a:off x="3819525" y="1714500"/>
              <a:ext cx="1657350" cy="1657350"/>
            </a:xfrm>
            <a:prstGeom prst="ellipse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4231259" y="2066121"/>
              <a:ext cx="8338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id-ID" sz="28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OUR </a:t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957145" y="2420917"/>
              <a:ext cx="138211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id-ID" sz="24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BUSINESS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1101346" y="2411319"/>
            <a:ext cx="7093708" cy="1666948"/>
            <a:chOff x="1101346" y="2411319"/>
            <a:chExt cx="7093708" cy="1666948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6537704" y="2420917"/>
              <a:ext cx="1657350" cy="1657350"/>
              <a:chOff x="3819525" y="1714500"/>
              <a:chExt cx="1657350" cy="1657350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3819525" y="1714500"/>
                <a:ext cx="1657350" cy="1657350"/>
              </a:xfrm>
              <a:prstGeom prst="ellipse">
                <a:avLst/>
              </a:prstGeom>
              <a:solidFill>
                <a:srgbClr val="BA00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5"/>
              <p:cNvSpPr txBox="1"/>
              <p:nvPr/>
            </p:nvSpPr>
            <p:spPr>
              <a:xfrm>
                <a:off x="4028766" y="2271967"/>
                <a:ext cx="116266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8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PROFIT</a:t>
                </a:r>
                <a:endParaRPr/>
              </a:p>
            </p:txBody>
          </p:sp>
        </p:grpSp>
        <p:grpSp>
          <p:nvGrpSpPr>
            <p:cNvPr id="123" name="Google Shape;123;p15"/>
            <p:cNvGrpSpPr/>
            <p:nvPr/>
          </p:nvGrpSpPr>
          <p:grpSpPr>
            <a:xfrm>
              <a:off x="1101346" y="2411319"/>
              <a:ext cx="1657350" cy="1657350"/>
              <a:chOff x="3819525" y="1714500"/>
              <a:chExt cx="1657350" cy="165735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3819525" y="1714500"/>
                <a:ext cx="1657350" cy="1657350"/>
              </a:xfrm>
              <a:prstGeom prst="ellipse">
                <a:avLst/>
              </a:prstGeom>
              <a:solidFill>
                <a:srgbClr val="BA00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5"/>
              <p:cNvSpPr txBox="1"/>
              <p:nvPr/>
            </p:nvSpPr>
            <p:spPr>
              <a:xfrm>
                <a:off x="4022869" y="2138127"/>
                <a:ext cx="12506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8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SOCIAL </a:t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4086965" y="2479297"/>
                <a:ext cx="9973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id-ID" sz="2400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EFFECT</a:t>
                </a:r>
                <a:endParaRPr/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>
            <a:off x="2789528" y="2306494"/>
            <a:ext cx="3714534" cy="828117"/>
            <a:chOff x="2789528" y="2306494"/>
            <a:chExt cx="3714534" cy="828117"/>
          </a:xfrm>
        </p:grpSpPr>
        <p:sp>
          <p:nvSpPr>
            <p:cNvPr id="128" name="Google Shape;128;p15"/>
            <p:cNvSpPr/>
            <p:nvPr/>
          </p:nvSpPr>
          <p:spPr>
            <a:xfrm rot="1443522">
              <a:off x="5722793" y="2420917"/>
              <a:ext cx="689045" cy="59927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 flipH="1" rot="-1443522">
              <a:off x="2881752" y="2420916"/>
              <a:ext cx="689045" cy="59927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139" y="1327721"/>
            <a:ext cx="2166875" cy="387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42"/>
          <p:cNvGrpSpPr/>
          <p:nvPr/>
        </p:nvGrpSpPr>
        <p:grpSpPr>
          <a:xfrm>
            <a:off x="4003921" y="1034423"/>
            <a:ext cx="5092440" cy="1862048"/>
            <a:chOff x="4003921" y="1034423"/>
            <a:chExt cx="5092440" cy="1862048"/>
          </a:xfrm>
        </p:grpSpPr>
        <p:sp>
          <p:nvSpPr>
            <p:cNvPr id="509" name="Google Shape;509;p42"/>
            <p:cNvSpPr txBox="1"/>
            <p:nvPr/>
          </p:nvSpPr>
          <p:spPr>
            <a:xfrm>
              <a:off x="4460155" y="1702404"/>
              <a:ext cx="46362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DAILY UPDATE INFORMATION</a:t>
              </a:r>
              <a:endPara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003921" y="1034423"/>
              <a:ext cx="534121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1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42"/>
          <p:cNvGrpSpPr/>
          <p:nvPr/>
        </p:nvGrpSpPr>
        <p:grpSpPr>
          <a:xfrm>
            <a:off x="4003922" y="1960510"/>
            <a:ext cx="4986838" cy="2978169"/>
            <a:chOff x="4003922" y="1960510"/>
            <a:chExt cx="4986838" cy="2978169"/>
          </a:xfrm>
        </p:grpSpPr>
        <p:sp>
          <p:nvSpPr>
            <p:cNvPr id="512" name="Google Shape;512;p42"/>
            <p:cNvSpPr/>
            <p:nvPr/>
          </p:nvSpPr>
          <p:spPr>
            <a:xfrm>
              <a:off x="4003922" y="1960510"/>
              <a:ext cx="534121" cy="186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1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3" name="Google Shape;513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25238" y="2603639"/>
              <a:ext cx="4365522" cy="100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42"/>
            <p:cNvSpPr txBox="1"/>
            <p:nvPr/>
          </p:nvSpPr>
          <p:spPr>
            <a:xfrm>
              <a:off x="5037322" y="3599448"/>
              <a:ext cx="354135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CONDITION</a:t>
              </a:r>
              <a:endPara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5" name="Google Shape;51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40705" y="4214601"/>
              <a:ext cx="2134588" cy="724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1893" y="1325217"/>
            <a:ext cx="2202843" cy="394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1893" y="6858000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1893" y="7613254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50889" y="8115300"/>
            <a:ext cx="2203847" cy="3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4538" y="2323515"/>
            <a:ext cx="3720430" cy="161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4000"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571" y="2558249"/>
            <a:ext cx="4039947" cy="19819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/>
        </p:nvSpPr>
        <p:spPr>
          <a:xfrm>
            <a:off x="6821081" y="2906536"/>
            <a:ext cx="4335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63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6726713" y="4043680"/>
            <a:ext cx="6222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188A94"/>
                </a:solidFill>
                <a:latin typeface="Arial"/>
                <a:ea typeface="Arial"/>
                <a:cs typeface="Arial"/>
                <a:sym typeface="Arial"/>
              </a:rPr>
              <a:t>28,7</a:t>
            </a:r>
            <a:endParaRPr sz="2400">
              <a:solidFill>
                <a:srgbClr val="188A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2155" y="1325685"/>
            <a:ext cx="2202319" cy="393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4000"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2155" y="1325685"/>
            <a:ext cx="2202319" cy="393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7523" y="7111786"/>
            <a:ext cx="3849777" cy="92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8608" y="7029361"/>
            <a:ext cx="3633883" cy="7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5902" y="11226717"/>
            <a:ext cx="3646589" cy="673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cons.iconarchive.com/icons/graphicloads/medical-health/256/heart-beat-icon.png" id="549" name="Google Shape;54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9996" y="827087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433668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1485" y="1353365"/>
            <a:ext cx="2188171" cy="391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28737"/>
            <a:ext cx="2177860" cy="392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6480" y="666128"/>
            <a:ext cx="2177860" cy="84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7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9431" y="7081044"/>
            <a:ext cx="3143942" cy="92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9430" y="8191343"/>
            <a:ext cx="3143943" cy="57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0"/>
            <a:ext cx="2177859" cy="38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8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4255" y="1325217"/>
            <a:ext cx="3698186" cy="143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1597" y="3009901"/>
            <a:ext cx="3364533" cy="1081708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2000" kx="0" rotWithShape="0" algn="bl" stA="23000" stPos="0" sy="-100000" ky="0"/>
          </a:effectLst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0"/>
            <a:ext cx="2177859" cy="38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7105" y="2659621"/>
            <a:ext cx="3637395" cy="87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7000"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846" y="569963"/>
            <a:ext cx="5922276" cy="62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480" y="1345511"/>
            <a:ext cx="2177859" cy="38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0"/>
          <p:cNvPicPr preferRelativeResize="0"/>
          <p:nvPr/>
        </p:nvPicPr>
        <p:blipFill rotWithShape="1">
          <a:blip r:embed="rId4">
            <a:alphaModFix/>
          </a:blip>
          <a:srcRect b="87989" l="0" r="0" t="0"/>
          <a:stretch/>
        </p:blipFill>
        <p:spPr>
          <a:xfrm>
            <a:off x="-672846" y="569962"/>
            <a:ext cx="5922276" cy="75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2338" y="2688797"/>
            <a:ext cx="3773162" cy="131170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0"/>
          <p:cNvSpPr/>
          <p:nvPr/>
        </p:nvSpPr>
        <p:spPr>
          <a:xfrm>
            <a:off x="10096500" y="-286644"/>
            <a:ext cx="10287000" cy="71446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/>
          <p:nvPr/>
        </p:nvSpPr>
        <p:spPr>
          <a:xfrm>
            <a:off x="2194528" y="345366"/>
            <a:ext cx="48461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 TESTING</a:t>
            </a:r>
            <a:endParaRPr b="1" sz="6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3" name="Google Shape;593;p51"/>
          <p:cNvGrpSpPr/>
          <p:nvPr/>
        </p:nvGrpSpPr>
        <p:grpSpPr>
          <a:xfrm>
            <a:off x="932302" y="1658721"/>
            <a:ext cx="7370650" cy="4393907"/>
            <a:chOff x="1808146" y="1501714"/>
            <a:chExt cx="5623169" cy="3352171"/>
          </a:xfrm>
        </p:grpSpPr>
        <p:pic>
          <p:nvPicPr>
            <p:cNvPr id="594" name="Google Shape;59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3207" y="1501714"/>
              <a:ext cx="991914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2625" y="1501714"/>
              <a:ext cx="997691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1550" y="1501714"/>
              <a:ext cx="983256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60962" y="1501714"/>
              <a:ext cx="989507" cy="99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11704" y="2648534"/>
              <a:ext cx="99859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9" name="Google Shape;599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6445428" y="1501714"/>
              <a:ext cx="98134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0" name="Google Shape;600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146" y="2648534"/>
              <a:ext cx="99979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1" name="Google Shape;601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77070" y="2648534"/>
              <a:ext cx="990769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2" name="Google Shape;602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11542" y="3863452"/>
              <a:ext cx="99450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3" name="Google Shape;603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255839" y="2648534"/>
              <a:ext cx="99748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4" name="Google Shape;604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398869" y="2648534"/>
              <a:ext cx="990433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5" name="Google Shape;605;p5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01729" y="3863452"/>
              <a:ext cx="98598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6" name="Google Shape;606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72626" y="3863452"/>
              <a:ext cx="997690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7" name="Google Shape;607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121548" y="3863452"/>
              <a:ext cx="983257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8" name="Google Shape;608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255839" y="3863452"/>
              <a:ext cx="997486" cy="990433"/>
            </a:xfrm>
            <a:prstGeom prst="ellipse">
              <a:avLst/>
            </a:prstGeom>
            <a:noFill/>
            <a:ln cap="flat" cmpd="sng" w="1905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09" name="Google Shape;609;p51"/>
          <p:cNvSpPr/>
          <p:nvPr/>
        </p:nvSpPr>
        <p:spPr>
          <a:xfrm>
            <a:off x="3375139" y="827724"/>
            <a:ext cx="24849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COSTUMERS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-11610975" y="-371475"/>
            <a:ext cx="11315700" cy="3714750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6"/>
          <p:cNvGrpSpPr/>
          <p:nvPr/>
        </p:nvGrpSpPr>
        <p:grpSpPr>
          <a:xfrm>
            <a:off x="795284" y="430957"/>
            <a:ext cx="7766844" cy="2757049"/>
            <a:chOff x="1006300" y="219942"/>
            <a:chExt cx="7766844" cy="2757049"/>
          </a:xfrm>
        </p:grpSpPr>
        <p:pic>
          <p:nvPicPr>
            <p:cNvPr id="136" name="Google Shape;13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6300" y="416841"/>
              <a:ext cx="6959532" cy="25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8908" y="219942"/>
              <a:ext cx="2884236" cy="3937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803" y="6967043"/>
            <a:ext cx="2401412" cy="254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6"/>
          <p:cNvGrpSpPr/>
          <p:nvPr/>
        </p:nvGrpSpPr>
        <p:grpSpPr>
          <a:xfrm>
            <a:off x="4534358" y="6858000"/>
            <a:ext cx="3711385" cy="2519996"/>
            <a:chOff x="4275050" y="3685155"/>
            <a:chExt cx="3711385" cy="2519996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050" y="3685155"/>
              <a:ext cx="3711385" cy="1584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69565" y="5328635"/>
              <a:ext cx="2922353" cy="876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16"/>
          <p:cNvSpPr txBox="1"/>
          <p:nvPr/>
        </p:nvSpPr>
        <p:spPr>
          <a:xfrm>
            <a:off x="7120010" y="6366889"/>
            <a:ext cx="19441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BADAN PUSAT STATISTIK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/>
          <p:nvPr/>
        </p:nvSpPr>
        <p:spPr>
          <a:xfrm>
            <a:off x="2194528" y="345366"/>
            <a:ext cx="48461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 TESTING</a:t>
            </a:r>
            <a:endParaRPr b="1" sz="6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2"/>
          <p:cNvSpPr/>
          <p:nvPr/>
        </p:nvSpPr>
        <p:spPr>
          <a:xfrm>
            <a:off x="2333187" y="814494"/>
            <a:ext cx="45688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6" name="Google Shape;616;p52"/>
          <p:cNvGrpSpPr/>
          <p:nvPr/>
        </p:nvGrpSpPr>
        <p:grpSpPr>
          <a:xfrm>
            <a:off x="1313927" y="1631183"/>
            <a:ext cx="5941508" cy="4314135"/>
            <a:chOff x="463495" y="893969"/>
            <a:chExt cx="7308775" cy="5306909"/>
          </a:xfrm>
        </p:grpSpPr>
        <p:pic>
          <p:nvPicPr>
            <p:cNvPr id="617" name="Google Shape;617;p52"/>
            <p:cNvPicPr preferRelativeResize="0"/>
            <p:nvPr/>
          </p:nvPicPr>
          <p:blipFill rotWithShape="1">
            <a:blip r:embed="rId3">
              <a:alphaModFix/>
            </a:blip>
            <a:srcRect b="0" l="0" r="0" t="40351"/>
            <a:stretch/>
          </p:blipFill>
          <p:spPr>
            <a:xfrm>
              <a:off x="468558" y="893969"/>
              <a:ext cx="1612736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18" name="Google Shape;61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801" y="893969"/>
              <a:ext cx="1617410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19" name="Google Shape;619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90768" y="893969"/>
              <a:ext cx="161661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0" name="Google Shape;620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46133" y="936296"/>
              <a:ext cx="1620801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1" name="Google Shape;621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920" y="2735099"/>
              <a:ext cx="1613374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2" name="Google Shape;622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53240" y="2694787"/>
              <a:ext cx="161853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3" name="Google Shape;623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86699" y="2735099"/>
              <a:ext cx="1624751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4" name="Google Shape;624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40797" y="2757190"/>
              <a:ext cx="163147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5" name="Google Shape;625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3495" y="4580878"/>
              <a:ext cx="1617799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6" name="Google Shape;626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68172" y="4580878"/>
              <a:ext cx="1644448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7" name="Google Shape;627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299498" y="4580878"/>
              <a:ext cx="1674913" cy="1620000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28" name="Google Shape;628;p52"/>
          <p:cNvSpPr/>
          <p:nvPr/>
        </p:nvSpPr>
        <p:spPr>
          <a:xfrm>
            <a:off x="6027115" y="4509539"/>
            <a:ext cx="22701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INFORMATIVE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6027115" y="4832704"/>
            <a:ext cx="21419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INTERESTING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6027115" y="5154086"/>
            <a:ext cx="1329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6027115" y="5475468"/>
            <a:ext cx="15151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endParaRPr b="1" sz="3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/>
          <p:nvPr/>
        </p:nvSpPr>
        <p:spPr>
          <a:xfrm>
            <a:off x="3040086" y="309843"/>
            <a:ext cx="35702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7185240" y="559881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53"/>
          <p:cNvGrpSpPr/>
          <p:nvPr/>
        </p:nvGrpSpPr>
        <p:grpSpPr>
          <a:xfrm>
            <a:off x="356793" y="7170052"/>
            <a:ext cx="3710182" cy="3552055"/>
            <a:chOff x="452043" y="2438697"/>
            <a:chExt cx="3710181" cy="3552056"/>
          </a:xfrm>
        </p:grpSpPr>
        <p:sp>
          <p:nvSpPr>
            <p:cNvPr id="639" name="Google Shape;639;p53"/>
            <p:cNvSpPr/>
            <p:nvPr/>
          </p:nvSpPr>
          <p:spPr>
            <a:xfrm>
              <a:off x="487017" y="4810531"/>
              <a:ext cx="36388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dr. Muhammad Nurhadi Rahman, Sp.OG </a:t>
              </a:r>
              <a:endParaRPr b="1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0" name="Google Shape;640;p53"/>
            <p:cNvGrpSpPr/>
            <p:nvPr/>
          </p:nvGrpSpPr>
          <p:grpSpPr>
            <a:xfrm>
              <a:off x="452043" y="2438697"/>
              <a:ext cx="3710181" cy="3552056"/>
              <a:chOff x="522529" y="2438697"/>
              <a:chExt cx="3710181" cy="3552056"/>
            </a:xfrm>
          </p:grpSpPr>
          <p:pic>
            <p:nvPicPr>
              <p:cNvPr id="641" name="Google Shape;641;p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27069" y="2438697"/>
                <a:ext cx="2356956" cy="2356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2" name="Google Shape;642;p53"/>
              <p:cNvSpPr/>
              <p:nvPr/>
            </p:nvSpPr>
            <p:spPr>
              <a:xfrm>
                <a:off x="522529" y="5036646"/>
                <a:ext cx="3710181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Lecturer Department Obstetric and Gynecology, </a:t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Faculty of Medicine, Universitas Gadjah Mada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Obstrectian in Sardjito Hospital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3" name="Google Shape;643;p53"/>
          <p:cNvGrpSpPr/>
          <p:nvPr/>
        </p:nvGrpSpPr>
        <p:grpSpPr>
          <a:xfrm>
            <a:off x="3456690" y="7074719"/>
            <a:ext cx="5687310" cy="2580916"/>
            <a:chOff x="3551940" y="2144584"/>
            <a:chExt cx="5687310" cy="2580916"/>
          </a:xfrm>
        </p:grpSpPr>
        <p:sp>
          <p:nvSpPr>
            <p:cNvPr id="644" name="Google Shape;644;p53"/>
            <p:cNvSpPr txBox="1"/>
            <p:nvPr/>
          </p:nvSpPr>
          <p:spPr>
            <a:xfrm>
              <a:off x="4020420" y="2631454"/>
              <a:ext cx="491490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Prelite is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helpful application 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 pregnant mom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controls her medical records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during pregnancy . But it will be better if this application can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integrate mom and doctor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not only for having real time consultation but also as a base for her examination in the doctor. So that the doctor can control his patient as well</a:t>
              </a:r>
              <a:endPara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3"/>
            <p:cNvSpPr txBox="1"/>
            <p:nvPr/>
          </p:nvSpPr>
          <p:spPr>
            <a:xfrm>
              <a:off x="4009560" y="3812759"/>
              <a:ext cx="4791075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3"/>
            <p:cNvSpPr txBox="1"/>
            <p:nvPr/>
          </p:nvSpPr>
          <p:spPr>
            <a:xfrm>
              <a:off x="8631391" y="3617504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3551940" y="2144584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53"/>
          <p:cNvSpPr/>
          <p:nvPr/>
        </p:nvSpPr>
        <p:spPr>
          <a:xfrm>
            <a:off x="4134937" y="1092856"/>
            <a:ext cx="13805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SAID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4"/>
          <p:cNvSpPr/>
          <p:nvPr/>
        </p:nvSpPr>
        <p:spPr>
          <a:xfrm>
            <a:off x="3040086" y="309843"/>
            <a:ext cx="35702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4"/>
          <p:cNvSpPr/>
          <p:nvPr/>
        </p:nvSpPr>
        <p:spPr>
          <a:xfrm>
            <a:off x="7185240" y="559881"/>
            <a:ext cx="247650" cy="196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3610380" y="7156998"/>
            <a:ext cx="5533620" cy="2139894"/>
            <a:chOff x="3705630" y="2226863"/>
            <a:chExt cx="5533620" cy="2139894"/>
          </a:xfrm>
        </p:grpSpPr>
        <p:sp>
          <p:nvSpPr>
            <p:cNvPr id="656" name="Google Shape;656;p54"/>
            <p:cNvSpPr txBox="1"/>
            <p:nvPr/>
          </p:nvSpPr>
          <p:spPr>
            <a:xfrm>
              <a:off x="4020420" y="2631454"/>
              <a:ext cx="49149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Prelite application has a good concept as start-up application. The idea for pregnant mom that can </a:t>
              </a:r>
              <a:r>
                <a:rPr b="1"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controls her medical records</a:t>
              </a:r>
              <a:r>
                <a:rPr lang="id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during pregnancy is very helpful. The display is very good looking and easy using for new user. </a:t>
              </a:r>
              <a:endPara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4"/>
            <p:cNvSpPr txBox="1"/>
            <p:nvPr/>
          </p:nvSpPr>
          <p:spPr>
            <a:xfrm>
              <a:off x="4009560" y="3812759"/>
              <a:ext cx="4791075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4"/>
            <p:cNvSpPr txBox="1"/>
            <p:nvPr/>
          </p:nvSpPr>
          <p:spPr>
            <a:xfrm>
              <a:off x="8631391" y="3258761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4"/>
            <p:cNvSpPr/>
            <p:nvPr/>
          </p:nvSpPr>
          <p:spPr>
            <a:xfrm>
              <a:off x="3705630" y="2226863"/>
              <a:ext cx="60785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6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54"/>
          <p:cNvGrpSpPr/>
          <p:nvPr/>
        </p:nvGrpSpPr>
        <p:grpSpPr>
          <a:xfrm>
            <a:off x="754187" y="7301838"/>
            <a:ext cx="2698798" cy="3642997"/>
            <a:chOff x="751151" y="7765862"/>
            <a:chExt cx="2698798" cy="3642997"/>
          </a:xfrm>
        </p:grpSpPr>
        <p:sp>
          <p:nvSpPr>
            <p:cNvPr id="661" name="Google Shape;661;p54"/>
            <p:cNvSpPr/>
            <p:nvPr/>
          </p:nvSpPr>
          <p:spPr>
            <a:xfrm>
              <a:off x="1174037" y="10577862"/>
              <a:ext cx="19463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Gisneo Pratala Putra</a:t>
              </a:r>
              <a:endParaRPr b="1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4"/>
            <p:cNvSpPr/>
            <p:nvPr/>
          </p:nvSpPr>
          <p:spPr>
            <a:xfrm>
              <a:off x="854793" y="10885639"/>
              <a:ext cx="256512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CEO of Circus Studio Inc.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Developer Android and IOS Apps</a:t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3" name="Google Shape;66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1151" y="7765862"/>
              <a:ext cx="2698798" cy="2701612"/>
            </a:xfrm>
            <a:prstGeom prst="ellipse">
              <a:avLst/>
            </a:prstGeom>
            <a:noFill/>
            <a:ln cap="flat" cmpd="sng" w="38100">
              <a:solidFill>
                <a:srgbClr val="BA001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664" name="Google Shape;664;p54"/>
          <p:cNvSpPr/>
          <p:nvPr/>
        </p:nvSpPr>
        <p:spPr>
          <a:xfrm>
            <a:off x="4134937" y="1092856"/>
            <a:ext cx="13805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SAID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5"/>
          <p:cNvSpPr/>
          <p:nvPr/>
        </p:nvSpPr>
        <p:spPr>
          <a:xfrm>
            <a:off x="1872458" y="338803"/>
            <a:ext cx="590546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b="1" sz="66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73" y="2842449"/>
            <a:ext cx="5489162" cy="265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973" y="2194736"/>
            <a:ext cx="5499493" cy="3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070" y="1736726"/>
            <a:ext cx="6185756" cy="424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899" y="1332170"/>
            <a:ext cx="5131502" cy="534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9789" y="1682349"/>
            <a:ext cx="4972255" cy="477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35460" y="1589789"/>
            <a:ext cx="5363474" cy="49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8128" y="1630922"/>
            <a:ext cx="3965133" cy="503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2974" y="1726402"/>
            <a:ext cx="2860956" cy="479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/>
          <p:nvPr/>
        </p:nvSpPr>
        <p:spPr>
          <a:xfrm>
            <a:off x="4290912" y="2775919"/>
            <a:ext cx="375762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#1 	: 100 Action #2	: 100 Action #3	: -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#4	: 100</a:t>
            </a:r>
            <a:endParaRPr/>
          </a:p>
          <a:p>
            <a:pPr indent="0" lvl="0" marL="0" marR="0" rtl="0" algn="l">
              <a:lnSpc>
                <a:spcPct val="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 #5	: 28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2405990" y="941400"/>
            <a:ext cx="508023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VALIDATION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241" y="2233065"/>
            <a:ext cx="2409671" cy="240914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6"/>
          <p:cNvSpPr/>
          <p:nvPr/>
        </p:nvSpPr>
        <p:spPr>
          <a:xfrm>
            <a:off x="4054135" y="3845242"/>
            <a:ext cx="3698388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: 328</a:t>
            </a:r>
            <a:endParaRPr b="1"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57"/>
          <p:cNvGrpSpPr/>
          <p:nvPr/>
        </p:nvGrpSpPr>
        <p:grpSpPr>
          <a:xfrm>
            <a:off x="7251353" y="1867726"/>
            <a:ext cx="1826141" cy="923330"/>
            <a:chOff x="7251353" y="2027059"/>
            <a:chExt cx="1826141" cy="923330"/>
          </a:xfrm>
        </p:grpSpPr>
        <p:sp>
          <p:nvSpPr>
            <p:cNvPr id="693" name="Google Shape;693;p57"/>
            <p:cNvSpPr/>
            <p:nvPr/>
          </p:nvSpPr>
          <p:spPr>
            <a:xfrm>
              <a:off x="7251353" y="2027059"/>
              <a:ext cx="18261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7677447" y="2304058"/>
              <a:ext cx="9797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695" name="Google Shape;69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7"/>
          <p:cNvSpPr/>
          <p:nvPr/>
        </p:nvSpPr>
        <p:spPr>
          <a:xfrm>
            <a:off x="168793" y="2024476"/>
            <a:ext cx="17524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697" name="Google Shape;697;p57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05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Staff Payment</a:t>
            </a:r>
            <a:endParaRPr/>
          </a:p>
        </p:txBody>
      </p:sp>
      <p:pic>
        <p:nvPicPr>
          <p:cNvPr descr="http://pngimg.com/upload/money_PNG3537.png" id="698" name="Google Shape;69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699" name="Google Shape;69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7"/>
          <p:cNvSpPr/>
          <p:nvPr/>
        </p:nvSpPr>
        <p:spPr>
          <a:xfrm>
            <a:off x="2007231" y="2211570"/>
            <a:ext cx="1587294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701" name="Google Shape;701;p57"/>
          <p:cNvSpPr/>
          <p:nvPr/>
        </p:nvSpPr>
        <p:spPr>
          <a:xfrm>
            <a:off x="3015266" y="223898"/>
            <a:ext cx="26196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1" sz="9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7"/>
          <p:cNvSpPr/>
          <p:nvPr/>
        </p:nvSpPr>
        <p:spPr>
          <a:xfrm>
            <a:off x="2464863" y="3533839"/>
            <a:ext cx="61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/>
          <p:nvPr/>
        </p:nvSpPr>
        <p:spPr>
          <a:xfrm>
            <a:off x="171506" y="2275000"/>
            <a:ext cx="1710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704" name="Google Shape;704;p57"/>
          <p:cNvSpPr/>
          <p:nvPr/>
        </p:nvSpPr>
        <p:spPr>
          <a:xfrm>
            <a:off x="5601544" y="3451395"/>
            <a:ext cx="1572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705" name="Google Shape;705;p57"/>
          <p:cNvSpPr/>
          <p:nvPr/>
        </p:nvSpPr>
        <p:spPr>
          <a:xfrm>
            <a:off x="5428134" y="5066215"/>
            <a:ext cx="2300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7"/>
          <p:cNvSpPr/>
          <p:nvPr/>
        </p:nvSpPr>
        <p:spPr>
          <a:xfrm>
            <a:off x="1018109" y="5272209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Chef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Raw Material</a:t>
            </a:r>
            <a:endParaRPr/>
          </a:p>
          <a:p>
            <a:pPr indent="0" lvl="0" mar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Maintenance cost</a:t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7"/>
          <p:cNvSpPr/>
          <p:nvPr/>
        </p:nvSpPr>
        <p:spPr>
          <a:xfrm>
            <a:off x="5428134" y="5265831"/>
            <a:ext cx="14991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1632725" y="1977459"/>
            <a:ext cx="233907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1857374" y="3466092"/>
            <a:ext cx="182880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57"/>
          <p:cNvGrpSpPr/>
          <p:nvPr/>
        </p:nvGrpSpPr>
        <p:grpSpPr>
          <a:xfrm>
            <a:off x="3646550" y="1986099"/>
            <a:ext cx="1868424" cy="1663793"/>
            <a:chOff x="3646550" y="1986099"/>
            <a:chExt cx="1868424" cy="1663793"/>
          </a:xfrm>
        </p:grpSpPr>
        <p:sp>
          <p:nvSpPr>
            <p:cNvPr id="711" name="Google Shape;711;p57"/>
            <p:cNvSpPr txBox="1"/>
            <p:nvPr/>
          </p:nvSpPr>
          <p:spPr>
            <a:xfrm>
              <a:off x="3686174" y="2776157"/>
              <a:ext cx="1828800" cy="288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Giving Medical Record</a:t>
              </a:r>
              <a:endParaRPr b="1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7"/>
            <p:cNvSpPr txBox="1"/>
            <p:nvPr/>
          </p:nvSpPr>
          <p:spPr>
            <a:xfrm>
              <a:off x="3646550" y="1986099"/>
              <a:ext cx="1828800" cy="827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MOBILE APPLICATION</a:t>
              </a:r>
              <a:endParaRPr/>
            </a:p>
            <a:p>
              <a:pPr indent="0" lvl="0" marL="0" marR="0" rtl="0" algn="ctr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which provides information for pregnant mom about their activity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7"/>
            <p:cNvSpPr txBox="1"/>
            <p:nvPr/>
          </p:nvSpPr>
          <p:spPr>
            <a:xfrm>
              <a:off x="3668324" y="3012218"/>
              <a:ext cx="1828800" cy="3039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Reminder</a:t>
              </a:r>
              <a:endParaRPr b="1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 txBox="1"/>
            <p:nvPr/>
          </p:nvSpPr>
          <p:spPr>
            <a:xfrm>
              <a:off x="3646550" y="3219005"/>
              <a:ext cx="18288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Direct consultation </a:t>
              </a:r>
              <a:r>
                <a:rPr lang="id-ID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with the doctor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57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57"/>
          <p:cNvGrpSpPr/>
          <p:nvPr/>
        </p:nvGrpSpPr>
        <p:grpSpPr>
          <a:xfrm>
            <a:off x="3646550" y="3567006"/>
            <a:ext cx="1835487" cy="855196"/>
            <a:chOff x="3646550" y="3567006"/>
            <a:chExt cx="1835487" cy="855196"/>
          </a:xfrm>
        </p:grpSpPr>
        <p:sp>
          <p:nvSpPr>
            <p:cNvPr id="717" name="Google Shape;717;p57"/>
            <p:cNvSpPr txBox="1"/>
            <p:nvPr/>
          </p:nvSpPr>
          <p:spPr>
            <a:xfrm>
              <a:off x="3646550" y="3567006"/>
              <a:ext cx="18288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Provide </a:t>
              </a: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food and </a:t>
              </a:r>
              <a:endParaRPr/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baverages </a:t>
              </a:r>
              <a:r>
                <a:rPr lang="id-ID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for pregnant mom</a:t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7"/>
            <p:cNvSpPr txBox="1"/>
            <p:nvPr/>
          </p:nvSpPr>
          <p:spPr>
            <a:xfrm>
              <a:off x="3653237" y="4118273"/>
              <a:ext cx="1828800" cy="3039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Advertising Space</a:t>
              </a:r>
              <a:endParaRPr b="1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57"/>
          <p:cNvSpPr/>
          <p:nvPr/>
        </p:nvSpPr>
        <p:spPr>
          <a:xfrm>
            <a:off x="7288384" y="2541478"/>
            <a:ext cx="16257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720" name="Google Shape;720;p57"/>
          <p:cNvSpPr/>
          <p:nvPr/>
        </p:nvSpPr>
        <p:spPr>
          <a:xfrm>
            <a:off x="5428134" y="4785842"/>
            <a:ext cx="20633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721" name="Google Shape;721;p57"/>
          <p:cNvSpPr/>
          <p:nvPr/>
        </p:nvSpPr>
        <p:spPr>
          <a:xfrm>
            <a:off x="5858826" y="1980303"/>
            <a:ext cx="105830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3410680" y="7144744"/>
            <a:ext cx="1828800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Multi Purpose</a:t>
            </a:r>
            <a:endParaRPr/>
          </a:p>
          <a:p>
            <a:pPr indent="0" lvl="0" marL="0" marR="0" rtl="0" algn="ctr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20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7"/>
          <p:cNvSpPr/>
          <p:nvPr/>
        </p:nvSpPr>
        <p:spPr>
          <a:xfrm>
            <a:off x="3898875" y="7722998"/>
            <a:ext cx="1403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BA0019"/>
                </a:solidFill>
                <a:latin typeface="Calibri"/>
                <a:ea typeface="Calibri"/>
                <a:cs typeface="Calibri"/>
                <a:sym typeface="Calibri"/>
              </a:rPr>
              <a:t>Data Sharing</a:t>
            </a:r>
            <a:endParaRPr b="1" sz="1800">
              <a:solidFill>
                <a:srgbClr val="BA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 txBox="1"/>
          <p:nvPr/>
        </p:nvSpPr>
        <p:spPr>
          <a:xfrm>
            <a:off x="5500737" y="3744273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/>
          <p:nvPr/>
        </p:nvSpPr>
        <p:spPr>
          <a:xfrm>
            <a:off x="2044722" y="2057837"/>
            <a:ext cx="250581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  <a:endParaRPr/>
          </a:p>
        </p:txBody>
      </p:sp>
      <p:sp>
        <p:nvSpPr>
          <p:cNvPr id="730" name="Google Shape;730;p58"/>
          <p:cNvSpPr/>
          <p:nvPr/>
        </p:nvSpPr>
        <p:spPr>
          <a:xfrm>
            <a:off x="2903931" y="2712183"/>
            <a:ext cx="16466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iOS App</a:t>
            </a:r>
            <a:endParaRPr/>
          </a:p>
        </p:txBody>
      </p:sp>
      <p:pic>
        <p:nvPicPr>
          <p:cNvPr id="731" name="Google Shape;731;p58"/>
          <p:cNvPicPr preferRelativeResize="0"/>
          <p:nvPr/>
        </p:nvPicPr>
        <p:blipFill rotWithShape="1">
          <a:blip r:embed="rId3">
            <a:alphaModFix/>
          </a:blip>
          <a:srcRect b="0" l="0" r="0" t="16205"/>
          <a:stretch/>
        </p:blipFill>
        <p:spPr>
          <a:xfrm rot="5400000">
            <a:off x="5785290" y="1109602"/>
            <a:ext cx="253413" cy="2703767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8"/>
          <p:cNvSpPr/>
          <p:nvPr/>
        </p:nvSpPr>
        <p:spPr>
          <a:xfrm>
            <a:off x="5297885" y="1981964"/>
            <a:ext cx="122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developing</a:t>
            </a:r>
            <a:endParaRPr/>
          </a:p>
        </p:txBody>
      </p:sp>
      <p:pic>
        <p:nvPicPr>
          <p:cNvPr id="733" name="Google Shape;733;p58"/>
          <p:cNvPicPr preferRelativeResize="0"/>
          <p:nvPr/>
        </p:nvPicPr>
        <p:blipFill rotWithShape="1">
          <a:blip r:embed="rId4">
            <a:alphaModFix/>
          </a:blip>
          <a:srcRect b="56032" l="0" r="30015" t="16205"/>
          <a:stretch/>
        </p:blipFill>
        <p:spPr>
          <a:xfrm rot="5400000">
            <a:off x="5793277" y="1731126"/>
            <a:ext cx="233281" cy="27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8"/>
          <p:cNvSpPr/>
          <p:nvPr/>
        </p:nvSpPr>
        <p:spPr>
          <a:xfrm>
            <a:off x="5306393" y="2627189"/>
            <a:ext cx="122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developing</a:t>
            </a:r>
            <a:endParaRPr/>
          </a:p>
        </p:txBody>
      </p:sp>
      <p:sp>
        <p:nvSpPr>
          <p:cNvPr id="735" name="Google Shape;735;p58"/>
          <p:cNvSpPr/>
          <p:nvPr/>
        </p:nvSpPr>
        <p:spPr>
          <a:xfrm>
            <a:off x="1351233" y="3366529"/>
            <a:ext cx="320472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 Production</a:t>
            </a:r>
            <a:endParaRPr/>
          </a:p>
        </p:txBody>
      </p:sp>
      <p:pic>
        <p:nvPicPr>
          <p:cNvPr id="736" name="Google Shape;736;p58"/>
          <p:cNvPicPr preferRelativeResize="0"/>
          <p:nvPr/>
        </p:nvPicPr>
        <p:blipFill rotWithShape="1">
          <a:blip r:embed="rId5">
            <a:alphaModFix/>
          </a:blip>
          <a:srcRect b="0" l="16818" r="0" t="30654"/>
          <a:stretch/>
        </p:blipFill>
        <p:spPr>
          <a:xfrm rot="5400000">
            <a:off x="5774110" y="2405211"/>
            <a:ext cx="254794" cy="269110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8"/>
          <p:cNvSpPr/>
          <p:nvPr/>
        </p:nvSpPr>
        <p:spPr>
          <a:xfrm>
            <a:off x="5293729" y="3250791"/>
            <a:ext cx="16273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ready to launch</a:t>
            </a:r>
            <a:endParaRPr/>
          </a:p>
        </p:txBody>
      </p:sp>
      <p:sp>
        <p:nvSpPr>
          <p:cNvPr id="738" name="Google Shape;738;p58"/>
          <p:cNvSpPr/>
          <p:nvPr/>
        </p:nvSpPr>
        <p:spPr>
          <a:xfrm>
            <a:off x="1351233" y="615878"/>
            <a:ext cx="60179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BUSINESS PROGESS</a:t>
            </a:r>
            <a:endParaRPr b="1" sz="7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9"/>
          <p:cNvSpPr/>
          <p:nvPr/>
        </p:nvSpPr>
        <p:spPr>
          <a:xfrm>
            <a:off x="1351233" y="371538"/>
            <a:ext cx="320472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Food Production</a:t>
            </a:r>
            <a:endParaRPr/>
          </a:p>
        </p:txBody>
      </p:sp>
      <p:pic>
        <p:nvPicPr>
          <p:cNvPr id="744" name="Google Shape;744;p59"/>
          <p:cNvPicPr preferRelativeResize="0"/>
          <p:nvPr/>
        </p:nvPicPr>
        <p:blipFill rotWithShape="1">
          <a:blip r:embed="rId3">
            <a:alphaModFix/>
          </a:blip>
          <a:srcRect b="0" l="16818" r="0" t="30654"/>
          <a:stretch/>
        </p:blipFill>
        <p:spPr>
          <a:xfrm rot="5400000">
            <a:off x="5774110" y="-589780"/>
            <a:ext cx="254794" cy="2691102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9"/>
          <p:cNvSpPr/>
          <p:nvPr/>
        </p:nvSpPr>
        <p:spPr>
          <a:xfrm>
            <a:off x="5293729" y="255800"/>
            <a:ext cx="16273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ready to launch</a:t>
            </a:r>
            <a:endParaRPr/>
          </a:p>
        </p:txBody>
      </p:sp>
      <p:pic>
        <p:nvPicPr>
          <p:cNvPr id="746" name="Google Shape;746;p59"/>
          <p:cNvPicPr preferRelativeResize="0"/>
          <p:nvPr/>
        </p:nvPicPr>
        <p:blipFill rotWithShape="1">
          <a:blip r:embed="rId4">
            <a:alphaModFix/>
          </a:blip>
          <a:srcRect b="26018" l="0" r="0" t="10610"/>
          <a:stretch/>
        </p:blipFill>
        <p:spPr>
          <a:xfrm>
            <a:off x="240512" y="1190895"/>
            <a:ext cx="8685774" cy="183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9"/>
          <p:cNvPicPr preferRelativeResize="0"/>
          <p:nvPr/>
        </p:nvPicPr>
        <p:blipFill rotWithShape="1">
          <a:blip r:embed="rId5">
            <a:alphaModFix/>
          </a:blip>
          <a:srcRect b="18273" l="0" r="0" t="0"/>
          <a:stretch/>
        </p:blipFill>
        <p:spPr>
          <a:xfrm>
            <a:off x="240512" y="3227222"/>
            <a:ext cx="4254036" cy="260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9"/>
          <p:cNvPicPr preferRelativeResize="0"/>
          <p:nvPr/>
        </p:nvPicPr>
        <p:blipFill rotWithShape="1">
          <a:blip r:embed="rId6">
            <a:alphaModFix/>
          </a:blip>
          <a:srcRect b="6460" l="2513" r="3252" t="18297"/>
          <a:stretch/>
        </p:blipFill>
        <p:spPr>
          <a:xfrm>
            <a:off x="4572000" y="3227222"/>
            <a:ext cx="4354286" cy="260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0"/>
          <p:cNvSpPr/>
          <p:nvPr/>
        </p:nvSpPr>
        <p:spPr>
          <a:xfrm>
            <a:off x="2957732" y="-29950"/>
            <a:ext cx="374012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b="1" sz="15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3002737" y="1262711"/>
            <a:ext cx="362952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PROMOTION</a:t>
            </a:r>
            <a:endParaRPr b="1" sz="6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p60"/>
          <p:cNvCxnSpPr/>
          <p:nvPr/>
        </p:nvCxnSpPr>
        <p:spPr>
          <a:xfrm>
            <a:off x="4650744" y="3213992"/>
            <a:ext cx="34506" cy="2415824"/>
          </a:xfrm>
          <a:prstGeom prst="straightConnector1">
            <a:avLst/>
          </a:prstGeom>
          <a:noFill/>
          <a:ln cap="flat" cmpd="sng" w="57150">
            <a:solidFill>
              <a:srgbClr val="BA001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6" name="Google Shape;756;p60"/>
          <p:cNvSpPr txBox="1"/>
          <p:nvPr/>
        </p:nvSpPr>
        <p:spPr>
          <a:xfrm>
            <a:off x="2677282" y="1431988"/>
            <a:ext cx="4251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60"/>
          <p:cNvGrpSpPr/>
          <p:nvPr/>
        </p:nvGrpSpPr>
        <p:grpSpPr>
          <a:xfrm>
            <a:off x="4857453" y="3431514"/>
            <a:ext cx="1021046" cy="1275606"/>
            <a:chOff x="5232039" y="2046263"/>
            <a:chExt cx="2025104" cy="2311275"/>
          </a:xfrm>
        </p:grpSpPr>
        <p:pic>
          <p:nvPicPr>
            <p:cNvPr id="758" name="Google Shape;758;p60"/>
            <p:cNvPicPr preferRelativeResize="0"/>
            <p:nvPr/>
          </p:nvPicPr>
          <p:blipFill rotWithShape="1">
            <a:blip r:embed="rId3">
              <a:alphaModFix/>
            </a:blip>
            <a:srcRect b="0" l="4687" r="54530" t="16270"/>
            <a:stretch/>
          </p:blipFill>
          <p:spPr>
            <a:xfrm flipH="1">
              <a:off x="5232039" y="2046263"/>
              <a:ext cx="2025104" cy="231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60"/>
            <p:cNvSpPr txBox="1"/>
            <p:nvPr/>
          </p:nvSpPr>
          <p:spPr>
            <a:xfrm>
              <a:off x="5295986" y="2186236"/>
              <a:ext cx="1897209" cy="719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ONLINE</a:t>
              </a:r>
              <a:endPara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0" name="Google Shape;76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017" y="3315564"/>
            <a:ext cx="2190746" cy="100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0"/>
          <p:cNvSpPr txBox="1"/>
          <p:nvPr/>
        </p:nvSpPr>
        <p:spPr>
          <a:xfrm>
            <a:off x="4506429" y="4652760"/>
            <a:ext cx="1859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OFFLINE</a:t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0"/>
          <p:cNvSpPr txBox="1"/>
          <p:nvPr/>
        </p:nvSpPr>
        <p:spPr>
          <a:xfrm>
            <a:off x="6313400" y="4840200"/>
            <a:ext cx="2668586" cy="274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2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252853" y="3961822"/>
            <a:ext cx="28488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IDR 15.000</a:t>
            </a:r>
            <a:endParaRPr b="1" sz="6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1"/>
          <p:cNvSpPr/>
          <p:nvPr/>
        </p:nvSpPr>
        <p:spPr>
          <a:xfrm>
            <a:off x="2841998" y="708209"/>
            <a:ext cx="37593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7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OUR OFFICE</a:t>
            </a:r>
            <a:endParaRPr b="1" sz="7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61"/>
          <p:cNvPicPr preferRelativeResize="0"/>
          <p:nvPr/>
        </p:nvPicPr>
        <p:blipFill rotWithShape="1">
          <a:blip r:embed="rId3">
            <a:alphaModFix/>
          </a:blip>
          <a:srcRect b="0" l="0" r="0" t="3136"/>
          <a:stretch/>
        </p:blipFill>
        <p:spPr>
          <a:xfrm>
            <a:off x="1115834" y="1908538"/>
            <a:ext cx="7211689" cy="2934443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1"/>
          <p:cNvSpPr txBox="1"/>
          <p:nvPr/>
        </p:nvSpPr>
        <p:spPr>
          <a:xfrm>
            <a:off x="1132767" y="4842981"/>
            <a:ext cx="72143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Jl. Flamboyan No.31, Depok, Sleman, Yogyakarta 55281</a:t>
            </a: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50000"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9218" y="447868"/>
            <a:ext cx="4041392" cy="12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4163292" y="6858000"/>
            <a:ext cx="459613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BUT?</a:t>
            </a:r>
            <a:endParaRPr b="1" sz="21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4187860" y="8583960"/>
            <a:ext cx="6086338" cy="1866482"/>
            <a:chOff x="3987835" y="8555385"/>
            <a:chExt cx="6086338" cy="1866482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3987835" y="8555385"/>
              <a:ext cx="451277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96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THERE ARE</a:t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099801" y="9406205"/>
              <a:ext cx="59743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58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MANY </a:t>
              </a:r>
              <a:r>
                <a:rPr b="1" lang="id-ID" sz="5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PROBLEMS</a:t>
              </a:r>
              <a:endParaRPr b="1"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85824">
            <a:off x="-6879714" y="90936"/>
            <a:ext cx="4287593" cy="312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687" y="7498103"/>
            <a:ext cx="4943945" cy="1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6121" y="8624786"/>
            <a:ext cx="4903073" cy="119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5686" y="9804165"/>
            <a:ext cx="4943945" cy="12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036" y="-38099"/>
            <a:ext cx="3538063" cy="34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126145" y="2099691"/>
            <a:ext cx="4878795" cy="83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155" y="7026252"/>
            <a:ext cx="7318589" cy="160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89" y="1596390"/>
            <a:ext cx="8896171" cy="423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90" y="3227388"/>
            <a:ext cx="1233935" cy="123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4"/>
          <p:cNvGrpSpPr/>
          <p:nvPr/>
        </p:nvGrpSpPr>
        <p:grpSpPr>
          <a:xfrm>
            <a:off x="7208071" y="1867726"/>
            <a:ext cx="1912703" cy="738664"/>
            <a:chOff x="7208071" y="2027059"/>
            <a:chExt cx="1912703" cy="738664"/>
          </a:xfrm>
        </p:grpSpPr>
        <p:sp>
          <p:nvSpPr>
            <p:cNvPr id="793" name="Google Shape;793;p64"/>
            <p:cNvSpPr/>
            <p:nvPr/>
          </p:nvSpPr>
          <p:spPr>
            <a:xfrm>
              <a:off x="7208071" y="2027059"/>
              <a:ext cx="19127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BA0019"/>
                  </a:solidFill>
                  <a:latin typeface="Arial"/>
                  <a:ea typeface="Arial"/>
                  <a:cs typeface="Arial"/>
                  <a:sym typeface="Arial"/>
                </a:rPr>
                <a:t>PREGNANT</a:t>
              </a: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7699086" y="2304058"/>
              <a:ext cx="9364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solidFill>
                    <a:srgbClr val="BA0019"/>
                  </a:solidFill>
                  <a:latin typeface="Arial"/>
                  <a:ea typeface="Arial"/>
                  <a:cs typeface="Arial"/>
                  <a:sym typeface="Arial"/>
                </a:rPr>
                <a:t>MOM</a:t>
              </a:r>
              <a:endParaRPr b="1" sz="2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pnglogo.com/wp-content/uploads/2015/11/Woman-Doctor-PNG-04617.png" id="795" name="Google Shape;79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0800" y="2939709"/>
            <a:ext cx="1520825" cy="154398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4"/>
          <p:cNvSpPr/>
          <p:nvPr/>
        </p:nvSpPr>
        <p:spPr>
          <a:xfrm>
            <a:off x="116695" y="2024476"/>
            <a:ext cx="18565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OBSTETRICIANS</a:t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1026869" y="4835810"/>
            <a:ext cx="298690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Manufacturing of Products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and Development Costs</a:t>
            </a:r>
            <a:endParaRPr sz="8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Staff Payment</a:t>
            </a:r>
            <a:endParaRPr/>
          </a:p>
        </p:txBody>
      </p:sp>
      <p:pic>
        <p:nvPicPr>
          <p:cNvPr descr="http://pngimg.com/upload/money_PNG3537.png" id="798" name="Google Shape;79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18146" y="4902334"/>
            <a:ext cx="743066" cy="74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okesation.com/product_images/uploaded_images/Money.PNG" id="799" name="Google Shape;79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7" y="4928338"/>
            <a:ext cx="635113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4"/>
          <p:cNvSpPr/>
          <p:nvPr/>
        </p:nvSpPr>
        <p:spPr>
          <a:xfrm>
            <a:off x="1915058" y="2211570"/>
            <a:ext cx="1771639" cy="42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PRODUCE &amp; SELL</a:t>
            </a:r>
            <a:endParaRPr b="1" sz="1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801" name="Google Shape;801;p64"/>
          <p:cNvSpPr/>
          <p:nvPr/>
        </p:nvSpPr>
        <p:spPr>
          <a:xfrm>
            <a:off x="709470" y="456562"/>
            <a:ext cx="775167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BUSINESS MODEL CANVAS</a:t>
            </a:r>
            <a:endParaRPr b="1" sz="4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4"/>
          <p:cNvSpPr/>
          <p:nvPr/>
        </p:nvSpPr>
        <p:spPr>
          <a:xfrm>
            <a:off x="2464863" y="3533839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4"/>
          <p:cNvSpPr/>
          <p:nvPr/>
        </p:nvSpPr>
        <p:spPr>
          <a:xfrm>
            <a:off x="149064" y="2275000"/>
            <a:ext cx="17556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NUTRITIONISTS</a:t>
            </a:r>
            <a:endParaRPr/>
          </a:p>
        </p:txBody>
      </p:sp>
      <p:sp>
        <p:nvSpPr>
          <p:cNvPr id="804" name="Google Shape;804;p64"/>
          <p:cNvSpPr/>
          <p:nvPr/>
        </p:nvSpPr>
        <p:spPr>
          <a:xfrm>
            <a:off x="5524728" y="3451395"/>
            <a:ext cx="1726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PREGNANT APPS</a:t>
            </a:r>
            <a:endParaRPr/>
          </a:p>
        </p:txBody>
      </p:sp>
      <p:sp>
        <p:nvSpPr>
          <p:cNvPr id="805" name="Google Shape;805;p64"/>
          <p:cNvSpPr/>
          <p:nvPr/>
        </p:nvSpPr>
        <p:spPr>
          <a:xfrm>
            <a:off x="5354492" y="5066215"/>
            <a:ext cx="24479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FOODS &amp; BAVERAGES SALES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4"/>
          <p:cNvSpPr/>
          <p:nvPr/>
        </p:nvSpPr>
        <p:spPr>
          <a:xfrm>
            <a:off x="1018109" y="5272209"/>
            <a:ext cx="457200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/>
          </a:p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Raw Material</a:t>
            </a:r>
            <a:endParaRPr/>
          </a:p>
          <a:p>
            <a:pPr indent="0" lvl="0" marL="0" marR="0" rtl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05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Maintenance cost</a:t>
            </a:r>
            <a:endParaRPr b="1" sz="105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4"/>
          <p:cNvSpPr/>
          <p:nvPr/>
        </p:nvSpPr>
        <p:spPr>
          <a:xfrm>
            <a:off x="5388059" y="5265831"/>
            <a:ext cx="15792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ADVERTISING FEE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4"/>
          <p:cNvSpPr txBox="1"/>
          <p:nvPr/>
        </p:nvSpPr>
        <p:spPr>
          <a:xfrm>
            <a:off x="1632725" y="1977459"/>
            <a:ext cx="233907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Research &amp; Development</a:t>
            </a:r>
            <a:endParaRPr sz="11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1857374" y="3399832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R&amp;D Staff</a:t>
            </a:r>
            <a:endParaRPr sz="11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4"/>
          <p:cNvSpPr/>
          <p:nvPr/>
        </p:nvSpPr>
        <p:spPr>
          <a:xfrm>
            <a:off x="4933950" y="3999451"/>
            <a:ext cx="454025" cy="4679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4"/>
          <p:cNvSpPr/>
          <p:nvPr/>
        </p:nvSpPr>
        <p:spPr>
          <a:xfrm>
            <a:off x="7265140" y="2541478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ADVERTISER</a:t>
            </a:r>
            <a:endParaRPr/>
          </a:p>
        </p:txBody>
      </p:sp>
      <p:sp>
        <p:nvSpPr>
          <p:cNvPr id="812" name="Google Shape;812;p64"/>
          <p:cNvSpPr/>
          <p:nvPr/>
        </p:nvSpPr>
        <p:spPr>
          <a:xfrm>
            <a:off x="5379658" y="4785842"/>
            <a:ext cx="21603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APLICATION SALES</a:t>
            </a:r>
            <a:endParaRPr/>
          </a:p>
        </p:txBody>
      </p:sp>
      <p:sp>
        <p:nvSpPr>
          <p:cNvPr id="813" name="Google Shape;813;p64"/>
          <p:cNvSpPr/>
          <p:nvPr/>
        </p:nvSpPr>
        <p:spPr>
          <a:xfrm>
            <a:off x="5826765" y="1980303"/>
            <a:ext cx="1122423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DISCOUNT</a:t>
            </a:r>
            <a:endParaRPr/>
          </a:p>
        </p:txBody>
      </p:sp>
      <p:sp>
        <p:nvSpPr>
          <p:cNvPr id="814" name="Google Shape;814;p64"/>
          <p:cNvSpPr txBox="1"/>
          <p:nvPr/>
        </p:nvSpPr>
        <p:spPr>
          <a:xfrm>
            <a:off x="3670907" y="2064257"/>
            <a:ext cx="1828800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Multi Purpose</a:t>
            </a:r>
            <a:endParaRPr/>
          </a:p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for pregnant mom</a:t>
            </a:r>
            <a:endParaRPr sz="14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4"/>
          <p:cNvSpPr/>
          <p:nvPr/>
        </p:nvSpPr>
        <p:spPr>
          <a:xfrm>
            <a:off x="3898875" y="3080729"/>
            <a:ext cx="11336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200">
                <a:solidFill>
                  <a:srgbClr val="BA0019"/>
                </a:solidFill>
                <a:latin typeface="Arial"/>
                <a:ea typeface="Arial"/>
                <a:cs typeface="Arial"/>
                <a:sym typeface="Arial"/>
              </a:rPr>
              <a:t>Data Sharing</a:t>
            </a:r>
            <a:endParaRPr b="1" sz="1200">
              <a:solidFill>
                <a:srgbClr val="BA00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4"/>
          <p:cNvSpPr txBox="1"/>
          <p:nvPr/>
        </p:nvSpPr>
        <p:spPr>
          <a:xfrm>
            <a:off x="5500737" y="3744273"/>
            <a:ext cx="182880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Healthcare Personnel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0648"/>
            <a:ext cx="9144000" cy="383568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5"/>
          <p:cNvSpPr txBox="1"/>
          <p:nvPr/>
        </p:nvSpPr>
        <p:spPr>
          <a:xfrm>
            <a:off x="2331008" y="1593251"/>
            <a:ext cx="45704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8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/>
          <p:nvPr/>
        </p:nvSpPr>
        <p:spPr>
          <a:xfrm>
            <a:off x="-1478757" y="-2456229"/>
            <a:ext cx="12184856" cy="1208441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6056" y="1965071"/>
            <a:ext cx="3652838" cy="324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97647"/>
          </a:srgbClr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10096500" y="-286644"/>
            <a:ext cx="10287000" cy="71446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27" y="1706510"/>
            <a:ext cx="1846412" cy="37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632" y="6988015"/>
            <a:ext cx="4459765" cy="129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079" y="9866759"/>
            <a:ext cx="952941" cy="34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5397" y="10288670"/>
            <a:ext cx="4320000" cy="1377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70833" y="6385939"/>
            <a:ext cx="39206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Survei Demografi Kesehatan Indonesia (SDKI), 2007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5631" y="8355930"/>
            <a:ext cx="4459765" cy="143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36" y="1385221"/>
            <a:ext cx="2619699" cy="3142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9"/>
          <p:cNvGrpSpPr/>
          <p:nvPr/>
        </p:nvGrpSpPr>
        <p:grpSpPr>
          <a:xfrm>
            <a:off x="9521112" y="-7859"/>
            <a:ext cx="5430582" cy="2267794"/>
            <a:chOff x="3844212" y="0"/>
            <a:chExt cx="5430582" cy="2267794"/>
          </a:xfrm>
        </p:grpSpPr>
        <p:sp>
          <p:nvSpPr>
            <p:cNvPr id="169" name="Google Shape;169;p19"/>
            <p:cNvSpPr/>
            <p:nvPr/>
          </p:nvSpPr>
          <p:spPr>
            <a:xfrm>
              <a:off x="3844212" y="0"/>
              <a:ext cx="5299788" cy="2267794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44212" y="377312"/>
              <a:ext cx="1599628" cy="15131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" name="Google Shape;171;p19"/>
            <p:cNvGrpSpPr/>
            <p:nvPr/>
          </p:nvGrpSpPr>
          <p:grpSpPr>
            <a:xfrm>
              <a:off x="5482123" y="214061"/>
              <a:ext cx="3792671" cy="1979089"/>
              <a:chOff x="5090072" y="246725"/>
              <a:chExt cx="3792671" cy="1979089"/>
            </a:xfrm>
          </p:grpSpPr>
          <p:sp>
            <p:nvSpPr>
              <p:cNvPr id="172" name="Google Shape;172;p19"/>
              <p:cNvSpPr txBox="1"/>
              <p:nvPr/>
            </p:nvSpPr>
            <p:spPr>
              <a:xfrm>
                <a:off x="5090072" y="246725"/>
                <a:ext cx="379267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72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ANEMIA</a:t>
                </a:r>
                <a:endParaRPr b="1" sz="72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9"/>
              <p:cNvSpPr txBox="1"/>
              <p:nvPr/>
            </p:nvSpPr>
            <p:spPr>
              <a:xfrm>
                <a:off x="5090072" y="656154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40.1%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" name="Google Shape;174;p19"/>
          <p:cNvGrpSpPr/>
          <p:nvPr/>
        </p:nvGrpSpPr>
        <p:grpSpPr>
          <a:xfrm>
            <a:off x="9521112" y="2259935"/>
            <a:ext cx="5472132" cy="2299034"/>
            <a:chOff x="3844212" y="2267794"/>
            <a:chExt cx="5472132" cy="2299034"/>
          </a:xfrm>
        </p:grpSpPr>
        <p:sp>
          <p:nvSpPr>
            <p:cNvPr id="175" name="Google Shape;175;p19"/>
            <p:cNvSpPr/>
            <p:nvPr/>
          </p:nvSpPr>
          <p:spPr>
            <a:xfrm>
              <a:off x="3844212" y="2267794"/>
              <a:ext cx="5299788" cy="2299034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6" name="Google Shape;17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6556" y="2693552"/>
              <a:ext cx="1353600" cy="14162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19"/>
            <p:cNvGrpSpPr/>
            <p:nvPr/>
          </p:nvGrpSpPr>
          <p:grpSpPr>
            <a:xfrm>
              <a:off x="5523673" y="2686145"/>
              <a:ext cx="3792671" cy="1569660"/>
              <a:chOff x="5090072" y="583689"/>
              <a:chExt cx="3792671" cy="1569660"/>
            </a:xfrm>
          </p:grpSpPr>
          <p:sp>
            <p:nvSpPr>
              <p:cNvPr id="178" name="Google Shape;178;p19"/>
              <p:cNvSpPr txBox="1"/>
              <p:nvPr/>
            </p:nvSpPr>
            <p:spPr>
              <a:xfrm>
                <a:off x="5090072" y="656154"/>
                <a:ext cx="379267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20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CHRONIC ENERGY DEFICIENCY</a:t>
                </a:r>
                <a:endParaRPr b="1" sz="20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9"/>
              <p:cNvSpPr txBox="1"/>
              <p:nvPr/>
            </p:nvSpPr>
            <p:spPr>
              <a:xfrm>
                <a:off x="5090072" y="583689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41.0%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" name="Google Shape;180;p19"/>
          <p:cNvGrpSpPr/>
          <p:nvPr/>
        </p:nvGrpSpPr>
        <p:grpSpPr>
          <a:xfrm>
            <a:off x="9521112" y="4527729"/>
            <a:ext cx="5455981" cy="2330271"/>
            <a:chOff x="3844212" y="4535588"/>
            <a:chExt cx="5455981" cy="2330271"/>
          </a:xfrm>
        </p:grpSpPr>
        <p:sp>
          <p:nvSpPr>
            <p:cNvPr id="181" name="Google Shape;181;p19"/>
            <p:cNvSpPr/>
            <p:nvPr/>
          </p:nvSpPr>
          <p:spPr>
            <a:xfrm>
              <a:off x="3844212" y="4535588"/>
              <a:ext cx="5299788" cy="2330271"/>
            </a:xfrm>
            <a:prstGeom prst="rect">
              <a:avLst/>
            </a:prstGeom>
            <a:solidFill>
              <a:srgbClr val="BA00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07393" y="4960762"/>
              <a:ext cx="1656322" cy="14373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19"/>
            <p:cNvGrpSpPr/>
            <p:nvPr/>
          </p:nvGrpSpPr>
          <p:grpSpPr>
            <a:xfrm>
              <a:off x="5507522" y="4938964"/>
              <a:ext cx="3792671" cy="1778441"/>
              <a:chOff x="5090072" y="246725"/>
              <a:chExt cx="3792671" cy="1778441"/>
            </a:xfrm>
          </p:grpSpPr>
          <p:sp>
            <p:nvSpPr>
              <p:cNvPr id="184" name="Google Shape;184;p19"/>
              <p:cNvSpPr txBox="1"/>
              <p:nvPr/>
            </p:nvSpPr>
            <p:spPr>
              <a:xfrm>
                <a:off x="5090072" y="246725"/>
                <a:ext cx="3792671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48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DEPRESSION</a:t>
                </a:r>
                <a:endParaRPr b="1" sz="48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9"/>
              <p:cNvSpPr txBox="1"/>
              <p:nvPr/>
            </p:nvSpPr>
            <p:spPr>
              <a:xfrm>
                <a:off x="5090072" y="455506"/>
                <a:ext cx="2728982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id-ID" sz="9600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rPr>
                  <a:t>33.9%</a:t>
                </a:r>
                <a:endParaRPr b="1" sz="96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6" name="Google Shape;186;p19"/>
          <p:cNvSpPr/>
          <p:nvPr/>
        </p:nvSpPr>
        <p:spPr>
          <a:xfrm>
            <a:off x="10057088" y="-286644"/>
            <a:ext cx="10287000" cy="7144644"/>
          </a:xfrm>
          <a:prstGeom prst="rect">
            <a:avLst/>
          </a:prstGeom>
          <a:solidFill>
            <a:srgbClr val="BA001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84176" y="5064540"/>
            <a:ext cx="3382624" cy="555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431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230156" y="4418209"/>
            <a:ext cx="14181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83911" y="5257222"/>
            <a:ext cx="2510624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8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PREGNANT MOM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3189745" y="407655"/>
            <a:ext cx="271099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endParaRPr b="1"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67342" t="0"/>
          <a:stretch/>
        </p:blipFill>
        <p:spPr>
          <a:xfrm>
            <a:off x="722689" y="7163976"/>
            <a:ext cx="2496761" cy="43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32408" r="33454" t="0"/>
          <a:stretch/>
        </p:blipFill>
        <p:spPr>
          <a:xfrm>
            <a:off x="3228974" y="7078251"/>
            <a:ext cx="2609851" cy="438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66796" r="0" t="0"/>
          <a:stretch/>
        </p:blipFill>
        <p:spPr>
          <a:xfrm>
            <a:off x="5800724" y="7135401"/>
            <a:ext cx="2538499" cy="438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61477" y="5969990"/>
            <a:ext cx="112242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SKRT, 2014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Depkes RI, 2013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Widayanti, 2013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0019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udioarrival.com/wp-content/uploads/2015/09/book_flat_book_png_book_icon_web_icon_png.png"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186" y="669017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3296829" y="2164011"/>
            <a:ext cx="255871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519393" y="3168311"/>
            <a:ext cx="611358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may have both a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direct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indirect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relationship with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maternal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mortality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 It is affect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mother’s health during pregnancy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levels of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educational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attainment are likely to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</a:t>
            </a:r>
            <a:r>
              <a:rPr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capacity of women to </a:t>
            </a:r>
            <a:r>
              <a:rPr b="1" lang="id-ID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obtain, process and understand </a:t>
            </a:r>
            <a:r>
              <a:rPr lang="id-ID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health information about the benefits of good prenatal care and the reproductive health services needed to make appropriate health decisions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6257473" y="5896159"/>
            <a:ext cx="13755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Karlsen et al., 2011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